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6" r:id="rId1"/>
  </p:sldMasterIdLst>
  <p:notesMasterIdLst>
    <p:notesMasterId r:id="rId26"/>
  </p:notesMasterIdLst>
  <p:handoutMasterIdLst>
    <p:handoutMasterId r:id="rId27"/>
  </p:handoutMasterIdLst>
  <p:sldIdLst>
    <p:sldId id="357" r:id="rId2"/>
    <p:sldId id="358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370" r:id="rId13"/>
    <p:sldId id="377" r:id="rId14"/>
    <p:sldId id="404" r:id="rId15"/>
    <p:sldId id="405" r:id="rId16"/>
    <p:sldId id="406" r:id="rId17"/>
    <p:sldId id="407" r:id="rId18"/>
    <p:sldId id="408" r:id="rId19"/>
    <p:sldId id="409" r:id="rId20"/>
    <p:sldId id="423" r:id="rId21"/>
    <p:sldId id="424" r:id="rId22"/>
    <p:sldId id="425" r:id="rId23"/>
    <p:sldId id="426" r:id="rId24"/>
    <p:sldId id="378" r:id="rId2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BC3AA-7F5E-4317-A575-17961945EB9F}">
          <p14:sldIdLst>
            <p14:sldId id="357"/>
            <p14:sldId id="358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370"/>
            <p14:sldId id="377"/>
            <p14:sldId id="404"/>
            <p14:sldId id="405"/>
            <p14:sldId id="406"/>
            <p14:sldId id="407"/>
            <p14:sldId id="408"/>
            <p14:sldId id="409"/>
            <p14:sldId id="423"/>
            <p14:sldId id="424"/>
            <p14:sldId id="425"/>
            <p14:sldId id="426"/>
            <p14:sldId id="3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2F9"/>
    <a:srgbClr val="0A79BE"/>
    <a:srgbClr val="CC0000"/>
    <a:srgbClr val="960000"/>
    <a:srgbClr val="636673"/>
    <a:srgbClr val="6C1B91"/>
    <a:srgbClr val="6F80A1"/>
    <a:srgbClr val="666699"/>
    <a:srgbClr val="646464"/>
    <a:srgbClr val="01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6" autoAdjust="0"/>
    <p:restoredTop sz="99137" autoAdjust="0"/>
  </p:normalViewPr>
  <p:slideViewPr>
    <p:cSldViewPr snapToGrid="0">
      <p:cViewPr>
        <p:scale>
          <a:sx n="70" d="100"/>
          <a:sy n="70" d="100"/>
        </p:scale>
        <p:origin x="-2076" y="-14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00">
                <a:solidFill>
                  <a:schemeClr val="accent2"/>
                </a:solidFill>
              </a:defRPr>
            </a:pPr>
            <a:r>
              <a:rPr lang="ru-RU" sz="2100" dirty="0">
                <a:solidFill>
                  <a:schemeClr val="accent2"/>
                </a:solidFill>
              </a:rPr>
              <a:t>Сибирский </a:t>
            </a:r>
            <a:r>
              <a:rPr lang="ru-RU" sz="2100" dirty="0" smtClean="0">
                <a:solidFill>
                  <a:schemeClr val="accent2"/>
                </a:solidFill>
              </a:rPr>
              <a:t>ФО</a:t>
            </a:r>
            <a:r>
              <a:rPr lang="ru-RU" sz="2100" b="0" dirty="0" smtClean="0">
                <a:solidFill>
                  <a:schemeClr val="accent2"/>
                </a:solidFill>
              </a:rPr>
              <a:t> -</a:t>
            </a:r>
            <a:r>
              <a:rPr lang="en-US" sz="2100" b="0" dirty="0" smtClean="0">
                <a:solidFill>
                  <a:schemeClr val="accent2"/>
                </a:solidFill>
              </a:rPr>
              <a:t> 27</a:t>
            </a:r>
            <a:r>
              <a:rPr lang="ru-RU" sz="2100" b="0" dirty="0" smtClean="0">
                <a:solidFill>
                  <a:schemeClr val="accent2"/>
                </a:solidFill>
              </a:rPr>
              <a:t>,</a:t>
            </a:r>
            <a:r>
              <a:rPr lang="en-US" sz="2100" b="0" dirty="0" smtClean="0">
                <a:solidFill>
                  <a:schemeClr val="accent2"/>
                </a:solidFill>
              </a:rPr>
              <a:t>8</a:t>
            </a:r>
            <a:r>
              <a:rPr lang="ru-RU" sz="2100" b="0" dirty="0" smtClean="0">
                <a:solidFill>
                  <a:schemeClr val="accent2"/>
                </a:solidFill>
              </a:rPr>
              <a:t> </a:t>
            </a:r>
            <a:r>
              <a:rPr lang="en-US" sz="2100" b="0" dirty="0" smtClean="0">
                <a:solidFill>
                  <a:schemeClr val="accent2"/>
                </a:solidFill>
              </a:rPr>
              <a:t>%</a:t>
            </a:r>
            <a:endParaRPr lang="ru-RU" sz="2100" b="0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64815410373506255"/>
          <c:y val="0.44956878429629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63501521273465E-2"/>
          <c:y val="2.2280204160322056E-2"/>
          <c:w val="0.98309410552823573"/>
          <c:h val="0.8639952983762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Сибирский ФО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ru-RU" dirty="0" smtClean="0"/>
                      <a:t>,5 %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r>
                      <a:rPr lang="ru-RU" dirty="0" smtClean="0"/>
                      <a:t>,0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25943316239713E-3"/>
                  <c:y val="3.45822141766383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3,6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r>
                      <a:rPr lang="ru-RU" dirty="0" smtClean="0"/>
                      <a:t>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4,6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0,7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,02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1,0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10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96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Кемеровская область </c:v>
                </c:pt>
                <c:pt idx="1">
                  <c:v>Алтай Республика </c:v>
                </c:pt>
                <c:pt idx="2">
                  <c:v>Красноярский край </c:v>
                </c:pt>
                <c:pt idx="3">
                  <c:v>Тыва Республика </c:v>
                </c:pt>
                <c:pt idx="4">
                  <c:v>Новосибирская область </c:v>
                </c:pt>
                <c:pt idx="5">
                  <c:v>Иркутская область </c:v>
                </c:pt>
                <c:pt idx="6">
                  <c:v>Алтайский край </c:v>
                </c:pt>
                <c:pt idx="7">
                  <c:v>Томская область </c:v>
                </c:pt>
                <c:pt idx="8">
                  <c:v>Хакасия Республика </c:v>
                </c:pt>
                <c:pt idx="9">
                  <c:v>Омская область 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74.491538580965681</c:v>
                </c:pt>
                <c:pt idx="1">
                  <c:v>58.037578288100214</c:v>
                </c:pt>
                <c:pt idx="2">
                  <c:v>53.592287382990648</c:v>
                </c:pt>
                <c:pt idx="3">
                  <c:v>45.090909090909093</c:v>
                </c:pt>
                <c:pt idx="4">
                  <c:v>44.551608193602618</c:v>
                </c:pt>
                <c:pt idx="5">
                  <c:v>30.707707833985115</c:v>
                </c:pt>
                <c:pt idx="6">
                  <c:v>13.064404616284635</c:v>
                </c:pt>
                <c:pt idx="7">
                  <c:v>11.023897292487607</c:v>
                </c:pt>
                <c:pt idx="8">
                  <c:v>10.985859124866595</c:v>
                </c:pt>
                <c:pt idx="9">
                  <c:v>10.96254844850125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59456"/>
        <c:axId val="9861760"/>
      </c:barChart>
      <c:catAx>
        <c:axId val="985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9861760"/>
        <c:crosses val="autoZero"/>
        <c:auto val="1"/>
        <c:lblAlgn val="ctr"/>
        <c:lblOffset val="100"/>
        <c:noMultiLvlLbl val="0"/>
      </c:catAx>
      <c:valAx>
        <c:axId val="9861760"/>
        <c:scaling>
          <c:orientation val="minMax"/>
          <c:max val="80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985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66666666666666E-3"/>
          <c:y val="0.05"/>
          <c:w val="0.98536675711888644"/>
          <c:h val="0.801347017538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госконтрактов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12480</c:v>
                </c:pt>
                <c:pt idx="1">
                  <c:v>12059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Исполнители госконтрактов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23 673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26 360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23673</c:v>
                </c:pt>
                <c:pt idx="1">
                  <c:v>26360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48067456"/>
        <c:axId val="148068992"/>
      </c:bar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effectLst/>
              </a:defRPr>
            </a:pPr>
            <a:endParaRPr lang="ru-RU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  <c:max val="38000"/>
        </c:scaling>
        <c:delete val="1"/>
        <c:axPos val="l"/>
        <c:numFmt formatCode="General" sourceLinked="1"/>
        <c:majorTickMark val="out"/>
        <c:minorTickMark val="none"/>
        <c:tickLblPos val="nextTo"/>
        <c:crossAx val="1480674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06329781021481E-2"/>
          <c:y val="2.2666516969924076E-2"/>
          <c:w val="0.87079587310811624"/>
          <c:h val="0.748171196694229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01.01.2018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endParaRPr lang="ru-RU" sz="1400" dirty="0" smtClean="0"/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77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endParaRPr lang="ru-RU" dirty="0" smtClean="0"/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800" dirty="0" smtClean="0"/>
                      <a:t>млн</a:t>
                    </a:r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800" dirty="0" smtClean="0"/>
                      <a:t>рублей</a:t>
                    </a:r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34</a:t>
                    </a:r>
                    <a:endParaRPr lang="ru-RU" dirty="0" smtClean="0"/>
                  </a:p>
                  <a:p>
                    <a:r>
                      <a:rPr lang="ru-RU" dirty="0" smtClean="0"/>
                      <a:t>млрд рублей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Управляющие компании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11447730878907E-3"/>
                  <c:y val="3.7035362939266377E-3"/>
                </c:manualLayout>
              </c:layout>
              <c:tx>
                <c:rich>
                  <a:bodyPr/>
                  <a:lstStyle/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200" dirty="0" smtClean="0"/>
                      <a:t>87</a:t>
                    </a:r>
                    <a:r>
                      <a:rPr lang="ru-RU" sz="2200" dirty="0" smtClean="0"/>
                      <a:t>,</a:t>
                    </a:r>
                    <a:r>
                      <a:rPr lang="en-US" sz="2200" dirty="0" smtClean="0"/>
                      <a:t>4</a:t>
                    </a:r>
                    <a:endParaRPr lang="ru-RU" sz="2200" dirty="0" smtClean="0"/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800" dirty="0" smtClean="0"/>
                      <a:t>млн</a:t>
                    </a:r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800" dirty="0" smtClean="0"/>
                      <a:t>рублей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29</a:t>
                    </a:r>
                    <a:endParaRPr lang="ru-RU" dirty="0" smtClean="0"/>
                  </a:p>
                  <a:p>
                    <a:r>
                      <a:rPr lang="ru-RU" dirty="0" smtClean="0"/>
                      <a:t>млрд</a:t>
                    </a:r>
                  </a:p>
                  <a:p>
                    <a:r>
                      <a:rPr lang="ru-RU" dirty="0" smtClean="0"/>
                      <a:t>рублей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Управляющие компании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026880"/>
        <c:axId val="148028416"/>
      </c:barChart>
      <c:catAx>
        <c:axId val="1480268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48028416"/>
        <c:crosses val="autoZero"/>
        <c:auto val="1"/>
        <c:lblAlgn val="ctr"/>
        <c:lblOffset val="100"/>
        <c:noMultiLvlLbl val="0"/>
      </c:catAx>
      <c:valAx>
        <c:axId val="148028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802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8672087128856"/>
          <c:y val="0.17168874495056935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</c:dPt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17296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900" smtClean="0">
                        <a:solidFill>
                          <a:schemeClr val="tx1"/>
                        </a:solidFill>
                      </a:rPr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5234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7820928"/>
        <c:axId val="147822464"/>
      </c:barChart>
      <c:catAx>
        <c:axId val="147820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0" spc="0" baseline="0"/>
            </a:pPr>
            <a:endParaRPr lang="ru-RU"/>
          </a:p>
        </c:txPr>
        <c:crossAx val="147822464"/>
        <c:crosses val="autoZero"/>
        <c:auto val="1"/>
        <c:lblAlgn val="ctr"/>
        <c:lblOffset val="100"/>
        <c:noMultiLvlLbl val="0"/>
      </c:catAx>
      <c:valAx>
        <c:axId val="147822464"/>
        <c:scaling>
          <c:orientation val="minMax"/>
          <c:max val="400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47820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3888151081853"/>
          <c:y val="9.8434775634511071E-2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</c:dPt>
          <c:cat>
            <c:strRef>
              <c:f>Лист1!$A$2</c:f>
              <c:strCache>
                <c:ptCount val="1"/>
                <c:pt idx="0">
                  <c:v>ИП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19431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900" smtClean="0">
                        <a:solidFill>
                          <a:schemeClr val="tx1"/>
                        </a:solidFill>
                      </a:rPr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ИП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10905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ИП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8832640"/>
        <c:axId val="148834176"/>
      </c:barChart>
      <c:catAx>
        <c:axId val="14883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0" spc="0" baseline="0"/>
            </a:pPr>
            <a:endParaRPr lang="ru-RU"/>
          </a:p>
        </c:txPr>
        <c:crossAx val="148834176"/>
        <c:crosses val="autoZero"/>
        <c:auto val="1"/>
        <c:lblAlgn val="ctr"/>
        <c:lblOffset val="100"/>
        <c:noMultiLvlLbl val="0"/>
      </c:catAx>
      <c:valAx>
        <c:axId val="148834176"/>
        <c:scaling>
          <c:orientation val="minMax"/>
          <c:max val="400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488326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8672087128856"/>
          <c:y val="0.19695162297291469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36727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900" smtClean="0">
                        <a:solidFill>
                          <a:schemeClr val="tx1"/>
                        </a:solidFill>
                      </a:rPr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 algn="just"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16139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8878080"/>
        <c:axId val="148879616"/>
      </c:barChart>
      <c:catAx>
        <c:axId val="14887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0" spc="0" baseline="0">
                <a:effectLst/>
                <a:latin typeface="+mn-lt"/>
              </a:defRPr>
            </a:pPr>
            <a:endParaRPr lang="ru-RU"/>
          </a:p>
        </c:txPr>
        <c:crossAx val="148879616"/>
        <c:crosses val="autoZero"/>
        <c:auto val="1"/>
        <c:lblAlgn val="ctr"/>
        <c:lblOffset val="100"/>
        <c:noMultiLvlLbl val="0"/>
      </c:catAx>
      <c:valAx>
        <c:axId val="148879616"/>
        <c:scaling>
          <c:orientation val="minMax"/>
          <c:max val="400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48878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8672087128856"/>
          <c:y val="0.14607932781152061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spPr>
            <a:solidFill>
              <a:schemeClr val="accent1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</c:dPt>
          <c:cat>
            <c:strRef>
              <c:f>Лист1!$A$2</c:f>
              <c:strCache>
                <c:ptCount val="1"/>
                <c:pt idx="0">
                  <c:v>в сфере ЖКХ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398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900" smtClean="0">
                        <a:solidFill>
                          <a:schemeClr val="tx1"/>
                        </a:solidFill>
                      </a:rPr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 сфере ЖКХ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279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 сфере ЖКХ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8963328"/>
        <c:axId val="148964864"/>
      </c:barChart>
      <c:catAx>
        <c:axId val="14896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0" spc="0" baseline="0"/>
            </a:pPr>
            <a:endParaRPr lang="ru-RU"/>
          </a:p>
        </c:txPr>
        <c:crossAx val="148964864"/>
        <c:crosses val="autoZero"/>
        <c:auto val="1"/>
        <c:lblAlgn val="ctr"/>
        <c:lblOffset val="100"/>
        <c:noMultiLvlLbl val="0"/>
      </c:catAx>
      <c:valAx>
        <c:axId val="148964864"/>
        <c:scaling>
          <c:orientation val="minMax"/>
          <c:max val="20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48963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49421669197272E-3"/>
          <c:y val="0"/>
          <c:w val="0.750159318717673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1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Управляющие компании</c:v>
                </c:pt>
                <c:pt idx="1">
                  <c:v>ТСЖ, ЖСК, иные кооперативы</c:v>
                </c:pt>
                <c:pt idx="2">
                  <c:v>Способ управления не выбран</c:v>
                </c:pt>
                <c:pt idx="3">
                  <c:v>Непосредственное управление</c:v>
                </c:pt>
                <c:pt idx="4">
                  <c:v>Инф-ия не размещена в ГИС ЖКХ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4780</c:v>
                </c:pt>
                <c:pt idx="1">
                  <c:v>630</c:v>
                </c:pt>
                <c:pt idx="2">
                  <c:v>3452</c:v>
                </c:pt>
                <c:pt idx="3">
                  <c:v>6646</c:v>
                </c:pt>
                <c:pt idx="4">
                  <c:v>28095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4247192488816433"/>
          <c:w val="0.9665506514601826"/>
          <c:h val="0.6325697371493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Степень износа МКД в Омской области в зависимости от формы управления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effectLst/>
                      </a:rPr>
                      <a:t>32</a:t>
                    </a:r>
                    <a:r>
                      <a:rPr lang="ru-RU" dirty="0" smtClean="0">
                        <a:effectLst/>
                      </a:rPr>
                      <a:t>,5 %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effectLst/>
                      </a:defRPr>
                    </a:pPr>
                    <a:r>
                      <a:rPr lang="en-US" b="1" dirty="0" smtClean="0">
                        <a:effectLst/>
                      </a:rPr>
                      <a:t>18</a:t>
                    </a:r>
                    <a:r>
                      <a:rPr lang="ru-RU" b="1" dirty="0" smtClean="0">
                        <a:effectLst/>
                      </a:rPr>
                      <a:t>,</a:t>
                    </a:r>
                    <a:r>
                      <a:rPr lang="en-US" b="1" dirty="0" smtClean="0">
                        <a:effectLst/>
                      </a:rPr>
                      <a:t>29 %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effectLst/>
                      </a:rPr>
                      <a:t>18</a:t>
                    </a:r>
                    <a:r>
                      <a:rPr lang="ru-RU" dirty="0" smtClean="0">
                        <a:effectLst/>
                      </a:rPr>
                      <a:t>,</a:t>
                    </a:r>
                    <a:r>
                      <a:rPr lang="en-US" dirty="0" smtClean="0">
                        <a:effectLst/>
                      </a:rPr>
                      <a:t>07 %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effectLst/>
                      </a:rPr>
                      <a:t>16</a:t>
                    </a:r>
                    <a:r>
                      <a:rPr lang="ru-RU" dirty="0" smtClean="0">
                        <a:effectLst/>
                      </a:rPr>
                      <a:t>,</a:t>
                    </a:r>
                    <a:r>
                      <a:rPr lang="en-US" dirty="0" smtClean="0">
                        <a:effectLst/>
                      </a:rPr>
                      <a:t>17 %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effectLst/>
                      </a:rPr>
                      <a:t>35</a:t>
                    </a:r>
                    <a:r>
                      <a:rPr lang="ru-RU" dirty="0" smtClean="0">
                        <a:effectLst/>
                      </a:rPr>
                      <a:t>,</a:t>
                    </a:r>
                    <a:r>
                      <a:rPr lang="en-US" dirty="0" smtClean="0">
                        <a:effectLst/>
                      </a:rPr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effectLst/>
                      </a:rPr>
                      <a:t>34</a:t>
                    </a:r>
                    <a:r>
                      <a:rPr lang="ru-RU" dirty="0" smtClean="0">
                        <a:effectLst/>
                      </a:rPr>
                      <a:t>,</a:t>
                    </a:r>
                    <a:r>
                      <a:rPr lang="en-US" dirty="0" smtClean="0">
                        <a:effectLst/>
                      </a:rPr>
                      <a:t>41 %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Управляющие компании</c:v>
                </c:pt>
                <c:pt idx="1">
                  <c:v>Управляющие компании</c:v>
                </c:pt>
                <c:pt idx="2">
                  <c:v>ТСЖ</c:v>
                </c:pt>
                <c:pt idx="3">
                  <c:v>Иные кооперативы</c:v>
                </c:pt>
                <c:pt idx="4">
                  <c:v>Непосред. управление</c:v>
                </c:pt>
                <c:pt idx="5">
                  <c:v>Не выбран способ управления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32</c:v>
                </c:pt>
                <c:pt idx="1">
                  <c:v>18.29</c:v>
                </c:pt>
                <c:pt idx="2">
                  <c:v>18.07</c:v>
                </c:pt>
                <c:pt idx="3">
                  <c:v>16.170000000000002</c:v>
                </c:pt>
                <c:pt idx="4">
                  <c:v>35.24</c:v>
                </c:pt>
                <c:pt idx="5">
                  <c:v>34.409999999999997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2640"/>
        <c:axId val="8450816"/>
      </c:barChart>
      <c:catAx>
        <c:axId val="843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  <c:crossAx val="8450816"/>
        <c:crosses val="autoZero"/>
        <c:auto val="1"/>
        <c:lblAlgn val="ctr"/>
        <c:lblOffset val="100"/>
        <c:noMultiLvlLbl val="0"/>
      </c:catAx>
      <c:valAx>
        <c:axId val="845081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84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31766840721399E-2"/>
          <c:y val="0.1369198773832386"/>
          <c:w val="0.86672013011950211"/>
          <c:h val="0.863080122616761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Страховые взносы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мес. 2018</c:v>
                </c:pt>
                <c:pt idx="1">
                  <c:v>6 мес. 2019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182.05699999999999</c:v>
                </c:pt>
                <c:pt idx="1">
                  <c:v>230.03800000000001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Консолидированныый бюджет Омской области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170</a:t>
                    </a:r>
                    <a:r>
                      <a:rPr lang="ru-RU" dirty="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мес. 2018</c:v>
                </c:pt>
                <c:pt idx="1">
                  <c:v>6 мес. 2019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169.517</c:v>
                </c:pt>
                <c:pt idx="1">
                  <c:v>170.55600000000001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24</a:t>
                    </a:r>
                    <a:r>
                      <a:rPr lang="ru-RU" b="0" dirty="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b="0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мес. 2018</c:v>
                </c:pt>
                <c:pt idx="1">
                  <c:v>6 мес. 2019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24.5</c:v>
                </c:pt>
                <c:pt idx="1">
                  <c:v>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18272"/>
        <c:axId val="8532352"/>
      </c:barChart>
      <c:catAx>
        <c:axId val="851827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532352"/>
        <c:crosses val="max"/>
        <c:auto val="1"/>
        <c:lblAlgn val="ctr"/>
        <c:lblOffset val="100"/>
        <c:noMultiLvlLbl val="0"/>
      </c:catAx>
      <c:valAx>
        <c:axId val="8532352"/>
        <c:scaling>
          <c:orientation val="minMax"/>
          <c:max val="425"/>
          <c:min val="1"/>
        </c:scaling>
        <c:delete val="1"/>
        <c:axPos val="l"/>
        <c:numFmt formatCode="#,##0.0" sourceLinked="1"/>
        <c:majorTickMark val="out"/>
        <c:minorTickMark val="none"/>
        <c:tickLblPos val="none"/>
        <c:crossAx val="851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4448714737909E-2"/>
          <c:y val="2.228008286319532E-2"/>
          <c:w val="0.95215207569529314"/>
          <c:h val="0.8639952983762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2018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 rot="-5400000" vert="horz"/>
                  <a:lstStyle/>
                  <a:p>
                    <a:pPr>
                      <a:defRPr>
                        <a:effectLst/>
                      </a:defRPr>
                    </a:pPr>
                    <a:r>
                      <a:rPr lang="en-US" smtClean="0">
                        <a:effectLst/>
                      </a:rPr>
                      <a:t>113</a:t>
                    </a:r>
                    <a:r>
                      <a:rPr lang="ru-RU" smtClean="0">
                        <a:effectLst/>
                      </a:rPr>
                      <a:t>,</a:t>
                    </a:r>
                    <a:r>
                      <a:rPr lang="en-US" smtClean="0">
                        <a:effectLst/>
                      </a:rPr>
                      <a:t>2</a:t>
                    </a:r>
                    <a:endParaRPr lang="en-US" dirty="0">
                      <a:effectLst/>
                    </a:endParaRPr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Спецрежимы</c:v>
                </c:pt>
                <c:pt idx="2">
                  <c:v>НДС</c:v>
                </c:pt>
                <c:pt idx="3">
                  <c:v>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113.181</c:v>
                </c:pt>
                <c:pt idx="1">
                  <c:v>51.07</c:v>
                </c:pt>
                <c:pt idx="2">
                  <c:v>23.718</c:v>
                </c:pt>
                <c:pt idx="3">
                  <c:v>5.5949999999999998</c:v>
                </c:pt>
                <c:pt idx="4">
                  <c:v>0.51900000000000002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 (- 1,1 %)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 (-2,9 %)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(-5 %)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(+78,6 %)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 (+20 %)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Спецрежимы</c:v>
                </c:pt>
                <c:pt idx="2">
                  <c:v>НДС</c:v>
                </c:pt>
                <c:pt idx="3">
                  <c:v>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111.851</c:v>
                </c:pt>
                <c:pt idx="1">
                  <c:v>49.646999999999998</c:v>
                </c:pt>
                <c:pt idx="2">
                  <c:v>22.465</c:v>
                </c:pt>
                <c:pt idx="3">
                  <c:v>9.9600000000000009</c:v>
                </c:pt>
                <c:pt idx="4">
                  <c:v>0.60299999999999998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34816"/>
        <c:axId val="139286400"/>
      </c:barChart>
      <c:catAx>
        <c:axId val="96434816"/>
        <c:scaling>
          <c:orientation val="minMax"/>
        </c:scaling>
        <c:delete val="0"/>
        <c:axPos val="b"/>
        <c:majorTickMark val="none"/>
        <c:minorTickMark val="none"/>
        <c:tickLblPos val="none"/>
        <c:crossAx val="139286400"/>
        <c:crosses val="autoZero"/>
        <c:auto val="1"/>
        <c:lblAlgn val="ctr"/>
        <c:lblOffset val="100"/>
        <c:noMultiLvlLbl val="0"/>
      </c:catAx>
      <c:valAx>
        <c:axId val="139286400"/>
        <c:scaling>
          <c:orientation val="minMax"/>
          <c:max val="15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9643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431906812614042"/>
          <c:y val="4.0453847042260523E-2"/>
          <c:w val="0.75114676523700752"/>
          <c:h val="0.20612936190368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449348539817417E-2"/>
          <c:y val="3.8788231223060121E-3"/>
          <c:w val="0.9665506514601826"/>
          <c:h val="0.9456964762877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за 6 мес 2019</c:v>
                </c:pt>
              </c:strCache>
            </c:strRef>
          </c:tx>
          <c:explosion val="3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Спецреж</c:v>
                </c:pt>
                <c:pt idx="2">
                  <c:v>НДС</c:v>
                </c:pt>
                <c:pt idx="3">
                  <c:v>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111851</c:v>
                </c:pt>
                <c:pt idx="1">
                  <c:v>49647</c:v>
                </c:pt>
                <c:pt idx="2">
                  <c:v>22465</c:v>
                </c:pt>
                <c:pt idx="3">
                  <c:v>9960</c:v>
                </c:pt>
                <c:pt idx="4" formatCode="General">
                  <c:v>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35860233985301E-2"/>
          <c:y val="1.6382351176981634E-2"/>
          <c:w val="0.98206413976601459"/>
          <c:h val="0.98361764882301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ЮЛ</c:v>
                </c:pt>
              </c:strCache>
            </c:strRef>
          </c:tx>
          <c:dPt>
            <c:idx val="0"/>
            <c:bubble3D val="0"/>
            <c:explosion val="17"/>
          </c:dPt>
          <c:cat>
            <c:strRef>
              <c:f>Лист1!$A$2:$A$3</c:f>
              <c:strCache>
                <c:ptCount val="2"/>
                <c:pt idx="0">
                  <c:v>Специальные налоговые режимы</c:v>
                </c:pt>
                <c:pt idx="1">
                  <c:v>Общая система налогообложения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28008286319532E-2"/>
          <c:w val="1"/>
          <c:h val="0.8639952983762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 2019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Спецрежимы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91328"/>
        <c:axId val="147892864"/>
      </c:barChart>
      <c:catAx>
        <c:axId val="147891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47892864"/>
        <c:crosses val="autoZero"/>
        <c:auto val="1"/>
        <c:lblAlgn val="ctr"/>
        <c:lblOffset val="100"/>
        <c:noMultiLvlLbl val="0"/>
      </c:catAx>
      <c:valAx>
        <c:axId val="147892864"/>
        <c:scaling>
          <c:orientation val="minMax"/>
          <c:max val="15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478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34448714737909E-2"/>
          <c:y val="2.228008286319532E-2"/>
          <c:w val="0.95215207569529314"/>
          <c:h val="0.8639952983762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 2019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Спецрежимы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09248"/>
        <c:axId val="147521920"/>
      </c:barChart>
      <c:catAx>
        <c:axId val="147909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7521920"/>
        <c:crosses val="autoZero"/>
        <c:auto val="1"/>
        <c:lblAlgn val="ctr"/>
        <c:lblOffset val="100"/>
        <c:noMultiLvlLbl val="0"/>
      </c:catAx>
      <c:valAx>
        <c:axId val="147521920"/>
        <c:scaling>
          <c:orientation val="minMax"/>
          <c:max val="15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4790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0.00877</cdr:x>
      <cdr:y>0.87878</cdr:y>
    </cdr:from>
    <cdr:to>
      <cdr:x>0.14912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008" y="3168352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</cdr:x>
      <cdr:y>0.84855</cdr:y>
    </cdr:from>
    <cdr:to>
      <cdr:x>0.13158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3116232"/>
          <a:ext cx="1080120" cy="55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Кемеровская область</a:t>
          </a:r>
        </a:p>
      </cdr:txBody>
    </cdr:sp>
  </cdr:relSizeAnchor>
  <cdr:relSizeAnchor xmlns:cdr="http://schemas.openxmlformats.org/drawingml/2006/chartDrawing">
    <cdr:from>
      <cdr:x>0.09649</cdr:x>
      <cdr:y>0.86876</cdr:y>
    </cdr:from>
    <cdr:to>
      <cdr:x>0.22807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92088" y="3190428"/>
          <a:ext cx="1080120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Алтай </a:t>
          </a:r>
          <a:r>
            <a:rPr lang="ru-RU" sz="1200" kern="1200" dirty="0" smtClean="0">
              <a:solidFill>
                <a:srgbClr val="005AA9"/>
              </a:solidFill>
              <a:latin typeface="+mj-lt"/>
              <a:ea typeface="+mj-ea"/>
              <a:cs typeface="+mj-cs"/>
            </a:rPr>
            <a:t>Республика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0.19298</cdr:x>
      <cdr:y>0.86275</cdr:y>
    </cdr:from>
    <cdr:to>
      <cdr:x>0.33333</cdr:x>
      <cdr:y>0.99399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584176" y="3168352"/>
          <a:ext cx="1152128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Красноярский край 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0.28947</cdr:x>
      <cdr:y>0.86876</cdr:y>
    </cdr:from>
    <cdr:to>
      <cdr:x>0.42982</cdr:x>
      <cdr:y>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376264" y="3190428"/>
          <a:ext cx="1152128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Тыва Республика 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0.37719</cdr:x>
      <cdr:y>0.86876</cdr:y>
    </cdr:from>
    <cdr:to>
      <cdr:x>0.52632</cdr:x>
      <cdr:y>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96344" y="3190428"/>
          <a:ext cx="1224136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 smtClean="0">
              <a:solidFill>
                <a:srgbClr val="005AA9"/>
              </a:solidFill>
              <a:latin typeface="+mj-lt"/>
              <a:ea typeface="+mj-ea"/>
              <a:cs typeface="+mj-cs"/>
            </a:rPr>
            <a:t>Новосибирская область 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0.49123</cdr:x>
      <cdr:y>0.86876</cdr:y>
    </cdr:from>
    <cdr:to>
      <cdr:x>0.63158</cdr:x>
      <cdr:y>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032448" y="3190428"/>
          <a:ext cx="1152128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Иркутская область 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0.58772</cdr:x>
      <cdr:y>0.86876</cdr:y>
    </cdr:from>
    <cdr:to>
      <cdr:x>0.72807</cdr:x>
      <cdr:y>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824536" y="3190428"/>
          <a:ext cx="1152128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Алтайский край 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0.68421</cdr:x>
      <cdr:y>0.86876</cdr:y>
    </cdr:from>
    <cdr:to>
      <cdr:x>0.82456</cdr:x>
      <cdr:y>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616624" y="3190428"/>
          <a:ext cx="1152128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Томская </a:t>
          </a:r>
          <a:r>
            <a:rPr lang="ru-RU" sz="1200" kern="1200" dirty="0" smtClean="0">
              <a:solidFill>
                <a:srgbClr val="005AA9"/>
              </a:solidFill>
              <a:latin typeface="+mj-lt"/>
              <a:ea typeface="+mj-ea"/>
              <a:cs typeface="+mj-cs"/>
            </a:rPr>
            <a:t>область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0.78947</cdr:x>
      <cdr:y>0.86876</cdr:y>
    </cdr:from>
    <cdr:to>
      <cdr:x>0.92105</cdr:x>
      <cdr:y>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480720" y="3190428"/>
          <a:ext cx="1080120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Хакасия Республика </a:t>
          </a:r>
          <a:endParaRPr kumimoji="0" lang="ru-RU" sz="1200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0.89474</cdr:x>
      <cdr:y>0.86876</cdr:y>
    </cdr:from>
    <cdr:to>
      <cdr:x>1</cdr:x>
      <cdr:y>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344816" y="3190428"/>
          <a:ext cx="864096" cy="4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200" b="1" kern="1200" dirty="0">
              <a:solidFill>
                <a:srgbClr val="005AA9"/>
              </a:solidFill>
              <a:latin typeface="+mj-lt"/>
              <a:ea typeface="+mj-ea"/>
              <a:cs typeface="+mj-cs"/>
            </a:rPr>
            <a:t>Омская область </a:t>
          </a:r>
          <a:endParaRPr kumimoji="0" lang="ru-RU" sz="12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0.00877</cdr:x>
      <cdr:y>0.58824</cdr:y>
    </cdr:from>
    <cdr:to>
      <cdr:x>1</cdr:x>
      <cdr:y>0.58824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2008" y="2160240"/>
          <a:ext cx="8136904" cy="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0.28947</cdr:x>
      <cdr:y>0.66815</cdr:y>
    </cdr:from>
    <cdr:to>
      <cdr:x>0.63158</cdr:x>
      <cdr:y>0.71013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584176" y="2143604"/>
          <a:ext cx="1872234" cy="134683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0.36842</cdr:x>
      <cdr:y>0.26182</cdr:y>
    </cdr:from>
    <cdr:to>
      <cdr:x>0.71053</cdr:x>
      <cdr:y>0.32572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2016224" y="839981"/>
          <a:ext cx="1872234" cy="205009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0.28947</cdr:x>
      <cdr:y>0.74067</cdr:y>
    </cdr:from>
    <cdr:to>
      <cdr:x>0.61842</cdr:x>
      <cdr:y>0.808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1584176" y="2376264"/>
          <a:ext cx="1800214" cy="21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b="1" dirty="0" smtClean="0">
              <a:solidFill>
                <a:schemeClr val="accent1"/>
              </a:solidFill>
              <a:latin typeface="+mj-lt"/>
              <a:ea typeface="+mj-ea"/>
              <a:cs typeface="+mj-cs"/>
            </a:rPr>
            <a:t>- 3,4</a:t>
          </a:r>
          <a:r>
            <a: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rPr>
            <a:t> 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0.66526</cdr:x>
      <cdr:y>0.41997</cdr:y>
    </cdr:from>
    <cdr:to>
      <cdr:x>0.94573</cdr:x>
      <cdr:y>0.77695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736530" y="1440157"/>
          <a:ext cx="1575294" cy="1224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01.07.2018</a:t>
          </a:r>
        </a:p>
      </cdr:txBody>
    </cdr:sp>
  </cdr:relSizeAnchor>
  <cdr:relSizeAnchor xmlns:cdr="http://schemas.openxmlformats.org/drawingml/2006/chartDrawing">
    <cdr:from>
      <cdr:x>0.12179</cdr:x>
      <cdr:y>0.33598</cdr:y>
    </cdr:from>
    <cdr:to>
      <cdr:x>0.32692</cdr:x>
      <cdr:y>0.46943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684070" y="1152128"/>
          <a:ext cx="1152138" cy="45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2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+12,2</a:t>
          </a:r>
          <a:r>
            <a:rPr kumimoji="0" lang="ru-RU" sz="2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 %</a:t>
          </a:r>
        </a:p>
      </cdr:txBody>
    </cdr:sp>
  </cdr:relSizeAnchor>
  <cdr:relSizeAnchor xmlns:cdr="http://schemas.openxmlformats.org/drawingml/2006/chartDrawing">
    <cdr:from>
      <cdr:x>0.29487</cdr:x>
      <cdr:y>0.76969</cdr:y>
    </cdr:from>
    <cdr:to>
      <cdr:x>0.67949</cdr:x>
      <cdr:y>0.99273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56184" y="2639373"/>
          <a:ext cx="2160240" cy="764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Управляющие компании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0.21633</cdr:x>
      <cdr:y>0.47995</cdr:y>
    </cdr:from>
    <cdr:to>
      <cdr:x>0.59378</cdr:x>
      <cdr:y>0.5465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402344" y="1747372"/>
          <a:ext cx="702016" cy="242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17 296</a:t>
          </a:r>
        </a:p>
      </cdr:txBody>
    </cdr:sp>
  </cdr:relSizeAnchor>
  <cdr:relSizeAnchor xmlns:cdr="http://schemas.openxmlformats.org/drawingml/2006/chartDrawing">
    <cdr:from>
      <cdr:x>0.61739</cdr:x>
      <cdr:y>0.68634</cdr:y>
    </cdr:from>
    <cdr:to>
      <cdr:x>0.99484</cdr:x>
      <cdr:y>0.7529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148254" y="2498794"/>
          <a:ext cx="702016" cy="242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5 234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0.2014</cdr:x>
      <cdr:y>0.35044</cdr:y>
    </cdr:from>
    <cdr:to>
      <cdr:x>0.57885</cdr:x>
      <cdr:y>0.41699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74576" y="1275851"/>
          <a:ext cx="702016" cy="242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19 431</a:t>
          </a:r>
        </a:p>
      </cdr:txBody>
    </cdr:sp>
  </cdr:relSizeAnchor>
  <cdr:relSizeAnchor xmlns:cdr="http://schemas.openxmlformats.org/drawingml/2006/chartDrawing">
    <cdr:from>
      <cdr:x>0.56602</cdr:x>
      <cdr:y>0.51016</cdr:y>
    </cdr:from>
    <cdr:to>
      <cdr:x>0.94347</cdr:x>
      <cdr:y>0.57671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052719" y="1857350"/>
          <a:ext cx="702016" cy="242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10 905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0.27365</cdr:x>
      <cdr:y>0.61627</cdr:y>
    </cdr:from>
    <cdr:to>
      <cdr:x>0.55456</cdr:x>
      <cdr:y>0.68507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08952" y="2307725"/>
          <a:ext cx="522450" cy="257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398</a:t>
          </a:r>
        </a:p>
      </cdr:txBody>
    </cdr:sp>
  </cdr:relSizeAnchor>
  <cdr:relSizeAnchor xmlns:cdr="http://schemas.openxmlformats.org/drawingml/2006/chartDrawing">
    <cdr:from>
      <cdr:x>0.66257</cdr:x>
      <cdr:y>0.64178</cdr:y>
    </cdr:from>
    <cdr:to>
      <cdr:x>0.94347</cdr:x>
      <cdr:y>0.71422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232283" y="2403260"/>
          <a:ext cx="522451" cy="271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4800" b="1" dirty="0" smtClean="0">
              <a:latin typeface="+mj-lt"/>
              <a:ea typeface="+mj-ea"/>
              <a:cs typeface="+mj-cs"/>
            </a:rPr>
            <a:t>279</a:t>
          </a:r>
          <a:endParaRPr kumimoji="0" lang="ru-RU" sz="480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0.04984</cdr:x>
      <cdr:y>0.02041</cdr:y>
    </cdr:from>
    <cdr:to>
      <cdr:x>0.24892</cdr:x>
      <cdr:y>0.22449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632" y="72008"/>
          <a:ext cx="15841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0.36538</cdr:x>
      <cdr:y>0.306</cdr:y>
    </cdr:from>
    <cdr:to>
      <cdr:x>0.63462</cdr:x>
      <cdr:y>0.56369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368152"/>
          <a:ext cx="2016224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0.16667</cdr:x>
      <cdr:y>0.37838</cdr:y>
    </cdr:from>
    <cdr:to>
      <cdr:x>0.60185</cdr:x>
      <cdr:y>0.64865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6144" y="2016223"/>
          <a:ext cx="3384376" cy="144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900" b="0" dirty="0" smtClean="0">
              <a:solidFill>
                <a:schemeClr val="bg1"/>
              </a:solidFill>
              <a:effectLst/>
            </a:rPr>
            <a:t>Информация не размещена в «ГИС ЖКХ» 64,4 %</a:t>
          </a:r>
          <a:endParaRPr kumimoji="0" lang="ru-RU" sz="19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0.48297</cdr:x>
      <cdr:y>0.12162</cdr:y>
    </cdr:from>
    <cdr:to>
      <cdr:x>0.76012</cdr:x>
      <cdr:y>0.25676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88432" y="648073"/>
          <a:ext cx="2231335" cy="720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r" defTabSz="1043056" rtl="0">
            <a:spcBef>
              <a:spcPct val="0"/>
            </a:spcBef>
          </a:pPr>
          <a:r>
            <a:rPr lang="ru-RU" sz="2000" b="0" spc="-80" dirty="0" smtClean="0">
              <a:solidFill>
                <a:srgbClr val="7030A0"/>
              </a:solidFill>
              <a:effectLst/>
            </a:rPr>
            <a:t>Непосредственное управление </a:t>
          </a:r>
          <a:r>
            <a:rPr lang="ru-RU" sz="2000" b="0" spc="-70" dirty="0" smtClean="0">
              <a:solidFill>
                <a:srgbClr val="7030A0"/>
              </a:solidFill>
              <a:effectLst/>
            </a:rPr>
            <a:t>15,2 %</a:t>
          </a:r>
        </a:p>
      </cdr:txBody>
    </cdr:sp>
  </cdr:relSizeAnchor>
  <cdr:relSizeAnchor xmlns:cdr="http://schemas.openxmlformats.org/drawingml/2006/chartDrawing">
    <cdr:from>
      <cdr:x>0.44444</cdr:x>
      <cdr:y>0</cdr:y>
    </cdr:from>
    <cdr:to>
      <cdr:x>0.75587</cdr:x>
      <cdr:y>0.13889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78214" y="0"/>
          <a:ext cx="2507343" cy="740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r" defTabSz="1043056" rtl="0">
            <a:spcBef>
              <a:spcPct val="0"/>
            </a:spcBef>
          </a:pPr>
          <a:r>
            <a:rPr lang="ru-RU" sz="2000" b="0" spc="-70" dirty="0" smtClean="0">
              <a:solidFill>
                <a:srgbClr val="92D050"/>
              </a:solidFill>
              <a:effectLst/>
            </a:rPr>
            <a:t>Способ управления</a:t>
          </a:r>
        </a:p>
        <a:p xmlns:a="http://schemas.openxmlformats.org/drawingml/2006/main">
          <a:pPr algn="r" defTabSz="1043056" rtl="0">
            <a:spcBef>
              <a:spcPct val="0"/>
            </a:spcBef>
          </a:pPr>
          <a:r>
            <a:rPr lang="ru-RU" sz="2000" b="0" spc="-70" dirty="0" smtClean="0">
              <a:solidFill>
                <a:srgbClr val="92D050"/>
              </a:solidFill>
              <a:effectLst/>
            </a:rPr>
            <a:t>не выбран 8 %</a:t>
          </a:r>
        </a:p>
      </cdr:txBody>
    </cdr:sp>
  </cdr:relSizeAnchor>
  <cdr:relSizeAnchor xmlns:cdr="http://schemas.openxmlformats.org/drawingml/2006/chartDrawing">
    <cdr:from>
      <cdr:x>0.2236</cdr:x>
      <cdr:y>0.01351</cdr:y>
    </cdr:from>
    <cdr:to>
      <cdr:x>0.4472</cdr:x>
      <cdr:y>0.21536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00201" y="72009"/>
          <a:ext cx="1800199" cy="1075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000" b="0" spc="-70" dirty="0" smtClean="0">
              <a:solidFill>
                <a:schemeClr val="accent2"/>
              </a:solidFill>
              <a:effectLst/>
            </a:rPr>
            <a:t>ТСЖ, кооперативы</a:t>
          </a:r>
          <a:r>
            <a:rPr lang="ru-RU" sz="2000" b="0" dirty="0" smtClean="0">
              <a:solidFill>
                <a:schemeClr val="accent2"/>
              </a:solidFill>
              <a:effectLst/>
            </a:rPr>
            <a:t>
1,4 %</a:t>
          </a:r>
        </a:p>
      </cdr:txBody>
    </cdr:sp>
  </cdr:relSizeAnchor>
  <cdr:relSizeAnchor xmlns:cdr="http://schemas.openxmlformats.org/drawingml/2006/chartDrawing">
    <cdr:from>
      <cdr:x>0.37963</cdr:x>
      <cdr:y>0.09459</cdr:y>
    </cdr:from>
    <cdr:to>
      <cdr:x>0.5098</cdr:x>
      <cdr:y>0.22296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3056425" y="504056"/>
          <a:ext cx="1048031" cy="684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809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000" b="1" dirty="0" smtClean="0"/>
            <a:t>Средний процент износа МКД в зависимости от формы управления</a:t>
          </a:r>
        </a:p>
      </cdr:txBody>
    </cdr:sp>
  </cdr:relSizeAnchor>
  <cdr:relSizeAnchor xmlns:cdr="http://schemas.openxmlformats.org/drawingml/2006/chartDrawing">
    <cdr:from>
      <cdr:x>0.16522</cdr:x>
      <cdr:y>0.12245</cdr:y>
    </cdr:from>
    <cdr:to>
      <cdr:x>0.16522</cdr:x>
      <cdr:y>0.97959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1368152" y="432048"/>
          <a:ext cx="0" cy="302433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0.0087</cdr:x>
      <cdr:y>0.12245</cdr:y>
    </cdr:from>
    <cdr:to>
      <cdr:x>0.16522</cdr:x>
      <cdr:y>0.20408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008" y="432048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000" b="1" dirty="0" smtClean="0"/>
            <a:t>СФО</a:t>
          </a:r>
        </a:p>
      </cdr:txBody>
    </cdr:sp>
  </cdr:relSizeAnchor>
  <cdr:relSizeAnchor xmlns:cdr="http://schemas.openxmlformats.org/drawingml/2006/chartDrawing">
    <cdr:from>
      <cdr:x>0.16522</cdr:x>
      <cdr:y>0.12245</cdr:y>
    </cdr:from>
    <cdr:to>
      <cdr:x>0.9913</cdr:x>
      <cdr:y>0.20408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368152" y="432048"/>
          <a:ext cx="6840760" cy="288032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000" b="1" dirty="0" smtClean="0"/>
            <a:t>Омская область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0.37333</cdr:x>
      <cdr:y>0.46939</cdr:y>
    </cdr:from>
    <cdr:to>
      <cdr:x>0.62667</cdr:x>
      <cdr:y>0.54715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016224" y="1656184"/>
          <a:ext cx="1368152" cy="274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+0,6 %</a:t>
          </a:r>
        </a:p>
      </cdr:txBody>
    </cdr:sp>
  </cdr:relSizeAnchor>
  <cdr:relSizeAnchor xmlns:cdr="http://schemas.openxmlformats.org/drawingml/2006/chartDrawing">
    <cdr:from>
      <cdr:x>0.13333</cdr:x>
      <cdr:y>0.22917</cdr:y>
    </cdr:from>
    <cdr:to>
      <cdr:x>0.20477</cdr:x>
      <cdr:y>0.6257</cdr:y>
    </cdr:to>
    <cdr:sp macro="" textlink="">
      <cdr:nvSpPr>
        <cdr:cNvPr id="9" name="Левая фигурная скобка 8"/>
        <cdr:cNvSpPr/>
      </cdr:nvSpPr>
      <cdr:spPr>
        <a:xfrm xmlns:a="http://schemas.openxmlformats.org/drawingml/2006/main">
          <a:off x="720080" y="792087"/>
          <a:ext cx="385819" cy="1370565"/>
        </a:xfrm>
        <a:prstGeom xmlns:a="http://schemas.openxmlformats.org/drawingml/2006/main" prst="leftBrace">
          <a:avLst/>
        </a:prstGeom>
        <a:ln xmlns:a="http://schemas.openxmlformats.org/drawingml/2006/main"/>
        <a:effectLst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0.38776</cdr:y>
    </cdr:from>
    <cdr:to>
      <cdr:x>0.14911</cdr:x>
      <cdr:y>0.46365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0" y="1368152"/>
          <a:ext cx="805293" cy="267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194,1</a:t>
          </a:r>
        </a:p>
      </cdr:txBody>
    </cdr:sp>
  </cdr:relSizeAnchor>
  <cdr:relSizeAnchor xmlns:cdr="http://schemas.openxmlformats.org/drawingml/2006/chartDrawing">
    <cdr:from>
      <cdr:x>0.79978</cdr:x>
      <cdr:y>0.13613</cdr:y>
    </cdr:from>
    <cdr:to>
      <cdr:x>0.86923</cdr:x>
      <cdr:y>0.53061</cdr:y>
    </cdr:to>
    <cdr:sp macro="" textlink="">
      <cdr:nvSpPr>
        <cdr:cNvPr id="13" name="Левая фигурная скобка 12"/>
        <cdr:cNvSpPr/>
      </cdr:nvSpPr>
      <cdr:spPr>
        <a:xfrm xmlns:a="http://schemas.openxmlformats.org/drawingml/2006/main">
          <a:off x="4248472" y="480322"/>
          <a:ext cx="368891" cy="1391886"/>
        </a:xfrm>
        <a:prstGeom xmlns:a="http://schemas.openxmlformats.org/drawingml/2006/main" prst="leftBrace">
          <a:avLst/>
        </a:prstGeom>
        <a:ln xmlns:a="http://schemas.openxmlformats.org/drawingml/2006/main"/>
        <a:effectLst xmlns:a="http://schemas.openxmlformats.org/drawingml/2006/main"/>
        <a:scene3d xmlns:a="http://schemas.openxmlformats.org/drawingml/2006/main">
          <a:camera prst="orthographicFront">
            <a:rot lat="0" lon="0" rev="10799999"/>
          </a:camera>
          <a:lightRig rig="threePt" dir="t"/>
        </a:scene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0.82667</cdr:x>
      <cdr:y>0.26605</cdr:y>
    </cdr:from>
    <cdr:to>
      <cdr:x>1</cdr:x>
      <cdr:y>0.39725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464497" y="919562"/>
          <a:ext cx="936103" cy="453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194,5</a:t>
          </a:r>
        </a:p>
        <a:p xmlns:a="http://schemas.openxmlformats.org/drawingml/2006/main">
          <a:pPr marL="0" marR="0" indent="0" algn="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+0,2 %</a:t>
          </a:r>
          <a:endParaRPr kumimoji="0" lang="ru-RU" sz="200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0.36084</cdr:x>
      <cdr:y>0.76599</cdr:y>
    </cdr:from>
    <cdr:to>
      <cdr:x>0.63245</cdr:x>
      <cdr:y>0.76599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1948755" y="2647553"/>
          <a:ext cx="1466850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0.37157</cdr:x>
      <cdr:y>0.80722</cdr:y>
    </cdr:from>
    <cdr:to>
      <cdr:x>0.62491</cdr:x>
      <cdr:y>0.88499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006681" y="2790066"/>
          <a:ext cx="1368188" cy="268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+26,3 %</a:t>
          </a:r>
        </a:p>
      </cdr:txBody>
    </cdr:sp>
  </cdr:relSizeAnchor>
  <cdr:relSizeAnchor xmlns:cdr="http://schemas.openxmlformats.org/drawingml/2006/chartDrawing">
    <cdr:from>
      <cdr:x>0.36084</cdr:x>
      <cdr:y>0.42857</cdr:y>
    </cdr:from>
    <cdr:to>
      <cdr:x>0.63295</cdr:x>
      <cdr:y>0.42857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V="1">
          <a:off x="1948755" y="1481302"/>
          <a:ext cx="1469529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0.38038</cdr:x>
      <cdr:y>0.26775</cdr:y>
    </cdr:from>
    <cdr:to>
      <cdr:x>0.63372</cdr:x>
      <cdr:y>0.34551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054306" y="925438"/>
          <a:ext cx="1368188" cy="268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-2,4 %</a:t>
          </a:r>
        </a:p>
      </cdr:txBody>
    </cdr:sp>
  </cdr:relSizeAnchor>
  <cdr:relSizeAnchor xmlns:cdr="http://schemas.openxmlformats.org/drawingml/2006/chartDrawing">
    <cdr:from>
      <cdr:x>0.37142</cdr:x>
      <cdr:y>0.25066</cdr:y>
    </cdr:from>
    <cdr:to>
      <cdr:x>0.63245</cdr:x>
      <cdr:y>0.25066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2005905" y="866378"/>
          <a:ext cx="1409700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</cdr:x>
      <cdr:y>0.92504</cdr:y>
    </cdr:from>
    <cdr:to>
      <cdr:x>0.21667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3163714"/>
          <a:ext cx="720080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l" defTabSz="1043056" rtl="0">
            <a:spcBef>
              <a:spcPct val="0"/>
            </a:spcBef>
          </a:pPr>
          <a:r>
            <a:rPr lang="ru-RU" sz="15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НДФЛ</a:t>
          </a:r>
          <a:endParaRPr lang="ru-RU" sz="15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</cdr:x>
      <cdr:y>0.92504</cdr:y>
    </cdr:from>
    <cdr:to>
      <cdr:x>0.43333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3163714"/>
          <a:ext cx="1008112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l" defTabSz="1043056" rtl="0">
            <a:spcBef>
              <a:spcPct val="0"/>
            </a:spcBef>
          </a:pPr>
          <a:r>
            <a:rPr lang="ru-RU" sz="1500" b="1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Спецреж</a:t>
          </a:r>
          <a:endParaRPr kumimoji="0" lang="ru-RU" sz="15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0.38983</cdr:x>
      <cdr:y>0.92504</cdr:y>
    </cdr:from>
    <cdr:to>
      <cdr:x>0.62712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3163725"/>
          <a:ext cx="1008112" cy="25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НДС</a:t>
          </a:r>
        </a:p>
      </cdr:txBody>
    </cdr:sp>
  </cdr:relSizeAnchor>
  <cdr:relSizeAnchor xmlns:cdr="http://schemas.openxmlformats.org/drawingml/2006/chartDrawing">
    <cdr:from>
      <cdr:x>0.58333</cdr:x>
      <cdr:y>0.92504</cdr:y>
    </cdr:from>
    <cdr:to>
      <cdr:x>0.81667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280" y="3163714"/>
          <a:ext cx="1008112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Прибыль</a:t>
          </a:r>
        </a:p>
      </cdr:txBody>
    </cdr:sp>
  </cdr:relSizeAnchor>
  <cdr:relSizeAnchor xmlns:cdr="http://schemas.openxmlformats.org/drawingml/2006/chartDrawing">
    <cdr:from>
      <cdr:x>0.8</cdr:x>
      <cdr:y>0.92504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6384" y="3163714"/>
          <a:ext cx="864096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Прочие</a:t>
          </a:r>
        </a:p>
      </cdr:txBody>
    </cdr:sp>
  </cdr:relSizeAnchor>
  <cdr:relSizeAnchor xmlns:cdr="http://schemas.openxmlformats.org/drawingml/2006/chartDrawing">
    <cdr:from>
      <cdr:x>0.0339</cdr:x>
      <cdr:y>0.12633</cdr:y>
    </cdr:from>
    <cdr:to>
      <cdr:x>0.23729</cdr:x>
      <cdr:y>0.20129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44016" y="432048"/>
          <a:ext cx="864096" cy="25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57,5 %</a:t>
          </a:r>
          <a:endParaRPr lang="ru-RU" sz="15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0.22034</cdr:x>
      <cdr:y>0.42109</cdr:y>
    </cdr:from>
    <cdr:to>
      <cdr:x>0.42373</cdr:x>
      <cdr:y>0.49605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36104" y="1440160"/>
          <a:ext cx="864096" cy="25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25,5 %</a:t>
          </a:r>
          <a:endParaRPr lang="ru-RU" sz="15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0.40678</cdr:x>
      <cdr:y>0.4632</cdr:y>
    </cdr:from>
    <cdr:to>
      <cdr:x>0.61017</cdr:x>
      <cdr:y>0.53816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728192" y="1584176"/>
          <a:ext cx="864096" cy="25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11,6 %</a:t>
          </a:r>
          <a:endParaRPr lang="ru-RU" sz="15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0.56897</cdr:x>
      <cdr:y>0.35188</cdr:y>
    </cdr:from>
    <cdr:to>
      <cdr:x>1</cdr:x>
      <cdr:y>0.5938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1152128"/>
          <a:ext cx="18002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Спецрежимы</a:t>
          </a:r>
          <a:endParaRPr kumimoji="0" lang="ru-RU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rPr>
            <a:t>25,5 %</a:t>
          </a:r>
          <a:endParaRPr kumimoji="0" lang="ru-RU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0.18966</cdr:x>
      <cdr:y>0.15395</cdr:y>
    </cdr:from>
    <cdr:to>
      <cdr:x>0.62069</cdr:x>
      <cdr:y>0.39587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" y="504056"/>
          <a:ext cx="18002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НДФЛ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rPr>
            <a:t>57,5 %</a:t>
          </a:r>
          <a:endParaRPr kumimoji="0" lang="ru-RU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0.36207</cdr:x>
      <cdr:y>0.54982</cdr:y>
    </cdr:from>
    <cdr:to>
      <cdr:x>0.67241</cdr:x>
      <cdr:y>0.76974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2168" y="1800200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НДС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rPr>
            <a:t>11,6 %</a:t>
          </a:r>
          <a:endParaRPr kumimoji="0" lang="ru-RU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0.17241</cdr:x>
      <cdr:y>0.61579</cdr:y>
    </cdr:from>
    <cdr:to>
      <cdr:x>0.441</cdr:x>
      <cdr:y>0.82901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016224"/>
          <a:ext cx="1121742" cy="698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Прибыль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700" b="0" kern="1200" dirty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rPr>
            <a:t>5,1 %</a:t>
          </a:r>
          <a:endParaRPr kumimoji="0" lang="ru-RU" sz="17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</cdr:x>
      <cdr:y>0.81373</cdr:y>
    </cdr:from>
    <cdr:to>
      <cdr:x>0.27586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2664295"/>
          <a:ext cx="1152128" cy="609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Прочие</a:t>
          </a: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0,3 %</a:t>
          </a: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</cdr:x>
      <cdr:y>0.41421</cdr:y>
    </cdr:from>
    <cdr:to>
      <cdr:x>0.91525</cdr:x>
      <cdr:y>0.8089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1059" y="1360203"/>
          <a:ext cx="3357355" cy="1296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94 %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УСН</a:t>
          </a: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0.07965</cdr:y>
    </cdr:from>
    <cdr:to>
      <cdr:x>0.96774</cdr:x>
      <cdr:y>0.63163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43724"/>
          <a:ext cx="2229925" cy="1689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200" b="1" kern="1200" dirty="0">
              <a:solidFill>
                <a:schemeClr val="accent1"/>
              </a:solidFill>
              <a:latin typeface="+mn-lt"/>
              <a:ea typeface="+mn-ea"/>
              <a:cs typeface="+mn-cs"/>
            </a:rPr>
            <a:t>За 6 </a:t>
          </a:r>
          <a:r>
            <a:rPr lang="ru-RU" sz="22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мес. </a:t>
          </a:r>
          <a:r>
            <a:rPr lang="ru-RU" sz="2200" b="1" kern="1200" dirty="0">
              <a:solidFill>
                <a:schemeClr val="accent1"/>
              </a:solidFill>
              <a:latin typeface="+mn-lt"/>
              <a:ea typeface="+mn-ea"/>
              <a:cs typeface="+mn-cs"/>
            </a:rPr>
            <a:t>2019 года </a:t>
          </a:r>
          <a:r>
            <a:rPr lang="ru-RU" sz="22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поступило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r>
            <a: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rPr>
            <a:t>49,6 млн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0.14119</cdr:y>
    </cdr:from>
    <cdr:to>
      <cdr:x>1</cdr:x>
      <cdr:y>0.65516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432048"/>
          <a:ext cx="2376264" cy="157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rPr>
            <a:t>За 6 мес</a:t>
          </a:r>
          <a:r>
            <a:rPr lang="ru-RU" sz="2200" b="1" kern="1200" noProof="0" dirty="0" smtClean="0">
              <a:solidFill>
                <a:schemeClr val="accent2"/>
              </a:solidFill>
              <a:latin typeface="+mj-lt"/>
              <a:ea typeface="+mj-ea"/>
              <a:cs typeface="+mj-cs"/>
            </a:rPr>
            <a:t>.</a:t>
          </a:r>
          <a:r>
            <a: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rPr>
            <a:t> 2019 года поступило (НДС и прибыль) 32,5 млн 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886-7A9F-40E2-8D27-CDE4626B6C5F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D56F-CFD9-4827-A819-18AE85B4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39C-D5C9-4338-8351-EA081E2F4F8F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576-3BC1-4962-A043-5DA4FF8C5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160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07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B576-3BC1-4962-A043-5DA4FF8C54E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B576-3BC1-4962-A043-5DA4FF8C54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5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3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3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8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4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8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5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7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0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consultantplus://offline/ref=3BDD46AAB5513854173F0B91F8DA64D60C8701CF959C85BA2EAF1301F54077C27A3D2D6A9E8FD51FDCBF9129E1B81C0050CFEF919EB35CD859K2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BDD46AAB5513854173F0B91F8DA64D60C8701CF959C85BA2EAF1301F54077C27A3D2D6A9E8FD51FDCBF9129E1B81C0050CFEF919EB35CD859K2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201</a:t>
            </a:r>
            <a:r>
              <a:rPr lang="en-US" sz="2200" dirty="0" smtClean="0">
                <a:cs typeface="Arial" panose="020B0604020202020204" pitchFamily="34" charset="0"/>
              </a:rPr>
              <a:t>9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20.08.2019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32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8"/>
          <p:cNvSpPr>
            <a:spLocks noGrp="1"/>
          </p:cNvSpPr>
          <p:nvPr>
            <p:ph type="title"/>
          </p:nvPr>
        </p:nvSpPr>
        <p:spPr>
          <a:xfrm>
            <a:off x="646815" y="368795"/>
            <a:ext cx="7548638" cy="946151"/>
          </a:xfrm>
        </p:spPr>
        <p:txBody>
          <a:bodyPr/>
          <a:lstStyle/>
          <a:p>
            <a:pPr algn="ctr"/>
            <a:r>
              <a:rPr lang="ru-RU" altLang="ru-RU" sz="2200" dirty="0" smtClean="0">
                <a:solidFill>
                  <a:srgbClr val="0070C0"/>
                </a:solidFill>
              </a:rPr>
              <a:t>Количество работников управляющих компаний </a:t>
            </a:r>
            <a:br>
              <a:rPr lang="ru-RU" altLang="ru-RU" sz="2200" dirty="0" smtClean="0">
                <a:solidFill>
                  <a:srgbClr val="0070C0"/>
                </a:solidFill>
              </a:rPr>
            </a:br>
            <a:r>
              <a:rPr lang="ru-RU" altLang="ru-RU" sz="2200" dirty="0" smtClean="0">
                <a:solidFill>
                  <a:srgbClr val="0070C0"/>
                </a:solidFill>
              </a:rPr>
              <a:t>снижается, а их среднемесячная заработная плата растет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40915026"/>
              </p:ext>
            </p:extLst>
          </p:nvPr>
        </p:nvGraphicFramePr>
        <p:xfrm>
          <a:off x="1691680" y="1563638"/>
          <a:ext cx="5472608" cy="320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07904" y="2626694"/>
            <a:ext cx="1872208" cy="30827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+ 11,4 %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035328"/>
            <a:ext cx="2160240" cy="119260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Количество работников</a:t>
            </a:r>
            <a:endParaRPr kumimoji="0" lang="ru-RU" sz="21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923678"/>
            <a:ext cx="2664296" cy="11116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Среднемесячная заработная плата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1419622"/>
            <a:ext cx="2304256" cy="24482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 fontAlgn="auto">
              <a:lnSpc>
                <a:spcPts val="1800"/>
              </a:lnSpc>
              <a:spcAft>
                <a:spcPts val="0"/>
              </a:spcAft>
            </a:pPr>
            <a:r>
              <a:rPr lang="ru-RU" sz="1300" dirty="0" smtClean="0"/>
              <a:t>Росстат:</a:t>
            </a:r>
          </a:p>
          <a:p>
            <a:pPr algn="ctr" defTabSz="1043056" fontAlgn="auto">
              <a:lnSpc>
                <a:spcPts val="1800"/>
              </a:lnSpc>
              <a:spcAft>
                <a:spcPts val="0"/>
              </a:spcAft>
            </a:pPr>
            <a:r>
              <a:rPr lang="ru-RU" sz="1300" dirty="0" smtClean="0"/>
              <a:t>среднемесячная зарплата по виду деятельности</a:t>
            </a:r>
          </a:p>
          <a:p>
            <a:pPr algn="ctr" defTabSz="1043056" fontAlgn="auto">
              <a:lnSpc>
                <a:spcPts val="1800"/>
              </a:lnSpc>
              <a:spcAft>
                <a:spcPts val="0"/>
              </a:spcAft>
            </a:pPr>
            <a:r>
              <a:rPr lang="ru-RU" sz="1300" dirty="0" smtClean="0"/>
              <a:t>«Операции с недвижимым имуществом»</a:t>
            </a:r>
          </a:p>
          <a:p>
            <a:pPr algn="ctr" defTabSz="1043056" fontAlgn="auto">
              <a:lnSpc>
                <a:spcPts val="1800"/>
              </a:lnSpc>
              <a:spcAft>
                <a:spcPts val="0"/>
              </a:spcAft>
            </a:pPr>
            <a:r>
              <a:rPr lang="ru-RU" sz="1300" dirty="0" smtClean="0"/>
              <a:t>= </a:t>
            </a:r>
            <a:r>
              <a:rPr lang="ru-RU" sz="1300" b="1" dirty="0" smtClean="0"/>
              <a:t>21 832 </a:t>
            </a:r>
            <a:r>
              <a:rPr lang="ru-RU" sz="1300" dirty="0" smtClean="0"/>
              <a:t>рубля,</a:t>
            </a:r>
          </a:p>
          <a:p>
            <a:pPr algn="ctr" defTabSz="1043056" fontAlgn="auto">
              <a:lnSpc>
                <a:spcPts val="1800"/>
              </a:lnSpc>
              <a:spcAft>
                <a:spcPts val="0"/>
              </a:spcAft>
            </a:pPr>
            <a:r>
              <a:rPr lang="ru-RU" sz="1300" dirty="0" smtClean="0"/>
              <a:t>рост 9,4 %</a:t>
            </a:r>
          </a:p>
        </p:txBody>
      </p:sp>
    </p:spTree>
    <p:extLst>
      <p:ext uri="{BB962C8B-B14F-4D97-AF65-F5344CB8AC3E}">
        <p14:creationId xmlns:p14="http://schemas.microsoft.com/office/powerpoint/2010/main" val="21916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8"/>
          <p:cNvSpPr>
            <a:spLocks noGrp="1"/>
          </p:cNvSpPr>
          <p:nvPr>
            <p:ph type="title"/>
          </p:nvPr>
        </p:nvSpPr>
        <p:spPr>
          <a:xfrm>
            <a:off x="611189" y="380670"/>
            <a:ext cx="7548638" cy="946151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Значительный рост задолженности омских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управляющих компаний на 01.07.2019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03598"/>
            <a:ext cx="3168352" cy="36004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r>
              <a:rPr lang="ru-RU" sz="1900" dirty="0" smtClean="0"/>
              <a:t>Значительный размер задолженности:</a:t>
            </a:r>
          </a:p>
          <a:p>
            <a:endParaRPr lang="ru-RU" sz="800" dirty="0" smtClean="0"/>
          </a:p>
          <a:p>
            <a:r>
              <a:rPr lang="ru-RU" sz="1700" dirty="0" smtClean="0"/>
              <a:t>- </a:t>
            </a:r>
            <a:r>
              <a:rPr lang="ru-RU" sz="1700" dirty="0"/>
              <a:t>ООО «ЖКХ «Сервис»;</a:t>
            </a:r>
          </a:p>
          <a:p>
            <a:r>
              <a:rPr lang="ru-RU" sz="1700" dirty="0" smtClean="0"/>
              <a:t>- </a:t>
            </a:r>
            <a:r>
              <a:rPr lang="ru-RU" sz="1700" dirty="0"/>
              <a:t>ООО «ПСФ «Строитель»;</a:t>
            </a:r>
          </a:p>
          <a:p>
            <a:r>
              <a:rPr lang="ru-RU" sz="1700" dirty="0"/>
              <a:t>- ООО «</a:t>
            </a:r>
            <a:r>
              <a:rPr lang="ru-RU" sz="1700" dirty="0" err="1"/>
              <a:t>Жилищник</a:t>
            </a:r>
            <a:r>
              <a:rPr lang="ru-RU" sz="1700" dirty="0"/>
              <a:t> -1»;</a:t>
            </a:r>
          </a:p>
          <a:p>
            <a:r>
              <a:rPr lang="ru-RU" sz="1700" dirty="0" smtClean="0"/>
              <a:t>- </a:t>
            </a:r>
            <a:r>
              <a:rPr lang="ru-RU" sz="1700" dirty="0"/>
              <a:t>ООО «ЖКХ «</a:t>
            </a:r>
            <a:r>
              <a:rPr lang="ru-RU" sz="1700" dirty="0" smtClean="0"/>
              <a:t>Сфера»;</a:t>
            </a:r>
            <a:endParaRPr lang="ru-RU" sz="1700" dirty="0"/>
          </a:p>
          <a:p>
            <a:r>
              <a:rPr lang="ru-RU" sz="1700" dirty="0" smtClean="0"/>
              <a:t>- ООО </a:t>
            </a:r>
            <a:r>
              <a:rPr lang="ru-RU" sz="1700" dirty="0"/>
              <a:t>«</a:t>
            </a:r>
            <a:r>
              <a:rPr lang="ru-RU" sz="1700" dirty="0" err="1"/>
              <a:t>Жилкомстрой</a:t>
            </a:r>
            <a:r>
              <a:rPr lang="ru-RU" sz="1700" dirty="0" smtClean="0"/>
              <a:t>»;</a:t>
            </a:r>
          </a:p>
          <a:p>
            <a:r>
              <a:rPr lang="ru-RU" sz="1700" spc="-80" dirty="0" smtClean="0"/>
              <a:t>- ООО «УК на Магистральной»;</a:t>
            </a:r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Лесногорское</a:t>
            </a:r>
            <a:r>
              <a:rPr lang="ru-RU" sz="1700" dirty="0" smtClean="0"/>
              <a:t> </a:t>
            </a:r>
            <a:r>
              <a:rPr lang="ru-RU" sz="1700" dirty="0"/>
              <a:t>МУП ЖКХ </a:t>
            </a:r>
            <a:r>
              <a:rPr lang="ru-RU" sz="1700" dirty="0" err="1"/>
              <a:t>Марьяновского</a:t>
            </a:r>
            <a:r>
              <a:rPr lang="ru-RU" sz="1700" dirty="0"/>
              <a:t> </a:t>
            </a:r>
            <a:r>
              <a:rPr lang="ru-RU" sz="1700" dirty="0" smtClean="0"/>
              <a:t>МО.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1562531"/>
              </p:ext>
            </p:extLst>
          </p:nvPr>
        </p:nvGraphicFramePr>
        <p:xfrm>
          <a:off x="2843808" y="1553849"/>
          <a:ext cx="5616624" cy="34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Выгнутая вправо стрелка 9"/>
          <p:cNvSpPr/>
          <p:nvPr/>
        </p:nvSpPr>
        <p:spPr>
          <a:xfrm rot="10800000">
            <a:off x="3582564" y="1553849"/>
            <a:ext cx="936104" cy="2664296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1456" y="1563638"/>
            <a:ext cx="1584176" cy="144016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01.07.2019</a:t>
            </a:r>
          </a:p>
        </p:txBody>
      </p:sp>
    </p:spTree>
    <p:extLst>
      <p:ext uri="{BB962C8B-B14F-4D97-AF65-F5344CB8AC3E}">
        <p14:creationId xmlns:p14="http://schemas.microsoft.com/office/powerpoint/2010/main" val="6461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563371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cs typeface="Arial" panose="020B0604020202020204" pitchFamily="34" charset="0"/>
              </a:rPr>
              <a:t>«Методика планирования выездной налоговой проверки»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768" y="3651870"/>
            <a:ext cx="582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Начальник отдела анализа и </a:t>
            </a:r>
          </a:p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планирования налоговых проверок</a:t>
            </a:r>
          </a:p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УФНС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России по Омской области  </a:t>
            </a:r>
          </a:p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Е.В. </a:t>
            </a:r>
            <a:r>
              <a:rPr lang="ru-RU" b="1" dirty="0" err="1" smtClean="0">
                <a:solidFill>
                  <a:schemeClr val="bg1"/>
                </a:solidFill>
                <a:cs typeface="Arial" pitchFamily="34" charset="0"/>
              </a:rPr>
              <a:t>Рогозная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</a:t>
            </a:r>
            <a:r>
              <a:rPr lang="ru-RU" sz="2200" b="1" dirty="0" smtClean="0">
                <a:cs typeface="Arial" pitchFamily="34" charset="0"/>
              </a:rPr>
              <a:t>0</a:t>
            </a:r>
            <a:r>
              <a:rPr lang="en-US" sz="2200" b="1" dirty="0" smtClean="0">
                <a:cs typeface="Arial" pitchFamily="34" charset="0"/>
              </a:rPr>
              <a:t>.0</a:t>
            </a:r>
            <a:r>
              <a:rPr lang="ru-RU" sz="2200" b="1" dirty="0" smtClean="0">
                <a:cs typeface="Arial" pitchFamily="34" charset="0"/>
              </a:rPr>
              <a:t>8</a:t>
            </a:r>
            <a:r>
              <a:rPr lang="en-US" sz="2200" b="1" dirty="0" smtClean="0">
                <a:cs typeface="Arial" pitchFamily="34" charset="0"/>
              </a:rPr>
              <a:t>.2019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803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267496"/>
            <a:ext cx="8171793" cy="514321"/>
          </a:xfrm>
          <a:prstGeom prst="rect">
            <a:avLst/>
          </a:prstGeom>
        </p:spPr>
        <p:txBody>
          <a:bodyPr vert="horz" wrap="none" lIns="81605" tIns="40803" rIns="81605" bIns="40803" rtlCol="0" anchor="ctr">
            <a:noAutofit/>
          </a:bodyPr>
          <a:lstStyle/>
          <a:p>
            <a:pPr algn="ctr" defTabSz="816051"/>
            <a:r>
              <a:rPr lang="ru-RU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Концепция системы планирования выездных налоговых проверок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91631"/>
            <a:ext cx="4464496" cy="33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93299" y="1557286"/>
            <a:ext cx="35283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529"/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Концепция – это открытый документ, разработанный с целью создания единой, открытой и понятной для налогоплательщиков и налоговых органов системы планирования выездных налоговых проверок.</a:t>
            </a:r>
          </a:p>
          <a:p>
            <a:pPr algn="just" defTabSz="913529"/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Основные принципы:</a:t>
            </a:r>
          </a:p>
          <a:p>
            <a:pPr defTabSz="913529"/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- Режим наибольшего благоприятствования для добросовестных налогоплательщиков.</a:t>
            </a:r>
          </a:p>
          <a:p>
            <a:pPr defTabSz="913529"/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- Своевременность реагирования на признаки возможного совершения налоговых правонарушений.</a:t>
            </a:r>
          </a:p>
          <a:p>
            <a:pPr defTabSz="913529"/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- Неотвратимость наказания налогоплательщиков в случае выявления нарушений законодательства о налогах и сборах.</a:t>
            </a:r>
          </a:p>
          <a:p>
            <a:pPr defTabSz="913529"/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- Обоснованность выбора объектов проверки.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812373"/>
            <a:ext cx="8303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29"/>
            <a:r>
              <a:rPr lang="ru-RU" sz="1600" b="1" dirty="0">
                <a:solidFill>
                  <a:srgbClr val="C0504D"/>
                </a:solidFill>
              </a:rPr>
              <a:t>Применение риск-ориентированного подхода в контрольной работе официально определено в Концепции системы планирования выездных налоговых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26164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1812" y="1303071"/>
            <a:ext cx="7632700" cy="3206749"/>
          </a:xfrm>
        </p:spPr>
        <p:txBody>
          <a:bodyPr/>
          <a:lstStyle/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взаимоотношения с подконтрольными контрагентами;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транзитные финансовые операции;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особые формы расчетов и сроки платежей (например, устанавливают в договоре длительную отсрочку платежа);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согласованность участников сделки;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создание схемы незаконной оптимизации, направленной на неправомерное применение специальных режимов налогообложения;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неправомерное применение налоговых льгот;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создание схемы, направленной на неправомерное применение норм международных соглашений во избежание двойного налогообложения;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нереальность финансово-хозяйственных операций.</a:t>
            </a:r>
          </a:p>
          <a:p>
            <a:endParaRPr lang="ru-RU" sz="1800" b="0" dirty="0" smtClean="0">
              <a:solidFill>
                <a:schemeClr val="tx1"/>
              </a:solidFill>
            </a:endParaRPr>
          </a:p>
          <a:p>
            <a:pPr marL="627234" indent="-342900">
              <a:buFontTx/>
              <a:buChar char="-"/>
            </a:pP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098" y="345044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Факты, свидетельствующие о злоупотреблении правами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5563" y="1113064"/>
            <a:ext cx="7632700" cy="3206749"/>
          </a:xfrm>
        </p:spPr>
        <p:txBody>
          <a:bodyPr numCol="2"/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1</a:t>
            </a:r>
            <a:r>
              <a:rPr lang="ru-RU" sz="1100" b="0" dirty="0">
                <a:solidFill>
                  <a:schemeClr val="tx1"/>
                </a:solidFill>
              </a:rPr>
              <a:t>) организации, имеющие филиалы;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2) банки;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3) страховщики;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4) негосударственные пенсионные фонды;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5) инвестиционные фонды;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6) профессиональные участники рынка ценных бумаг;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7) ломбарды;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8) организации и индивидуальные предприниматели, занимающиеся производством подакцизных товаров, а также добычей и реализацией полезных ископаемых, за исключением общераспространенных полезных ископаемых;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9) организации, осуществляющие деятельность по организации и проведению азартных игр;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10) нотариусы, занимающиеся частной практикой, адвокаты, учредившие адвокатские кабинеты, а также иные формы адвокатских образований;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11) организации, являющиеся участниками </a:t>
            </a:r>
            <a:r>
              <a:rPr lang="ru-RU" sz="1100" b="0" dirty="0" smtClean="0">
                <a:solidFill>
                  <a:schemeClr val="tx1"/>
                </a:solidFill>
              </a:rPr>
              <a:t>соглашений о </a:t>
            </a:r>
            <a:r>
              <a:rPr lang="ru-RU" sz="1100" b="0" dirty="0">
                <a:solidFill>
                  <a:schemeClr val="tx1"/>
                </a:solidFill>
              </a:rPr>
              <a:t>разделе продукции;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13) организации и индивидуальные предприниматели, перешедшие на систему налогообложения для сельскохозяйственных товаропроизводителей (единый сельскохозяйственный </a:t>
            </a:r>
            <a:r>
              <a:rPr lang="ru-RU" sz="1100" b="0" dirty="0" smtClean="0">
                <a:solidFill>
                  <a:schemeClr val="tx1"/>
                </a:solidFill>
              </a:rPr>
              <a:t>налог)</a:t>
            </a:r>
            <a:r>
              <a:rPr lang="en-US" sz="1100" b="0" dirty="0">
                <a:solidFill>
                  <a:schemeClr val="tx1"/>
                </a:solidFill>
              </a:rPr>
              <a:t>;</a:t>
            </a:r>
            <a:endParaRPr lang="ru-RU" sz="1100" b="0" dirty="0">
              <a:solidFill>
                <a:schemeClr val="tx1"/>
              </a:solidFill>
            </a:endParaRPr>
          </a:p>
          <a:p>
            <a:r>
              <a:rPr lang="ru-RU" sz="1100" b="0" dirty="0">
                <a:solidFill>
                  <a:schemeClr val="tx1"/>
                </a:solidFill>
              </a:rPr>
              <a:t>14) организации, в которых доля участия других организаций составляет более 25 </a:t>
            </a:r>
            <a:r>
              <a:rPr lang="ru-RU" sz="1100" b="0" dirty="0" smtClean="0">
                <a:solidFill>
                  <a:schemeClr val="tx1"/>
                </a:solidFill>
              </a:rPr>
              <a:t>процентов</a:t>
            </a:r>
            <a:r>
              <a:rPr lang="en-US" sz="1100" b="0" dirty="0">
                <a:solidFill>
                  <a:schemeClr val="tx1"/>
                </a:solidFill>
              </a:rPr>
              <a:t>;</a:t>
            </a:r>
            <a:endParaRPr lang="ru-RU" sz="1100" b="0" dirty="0">
              <a:solidFill>
                <a:schemeClr val="tx1"/>
              </a:solidFill>
            </a:endParaRPr>
          </a:p>
          <a:p>
            <a:r>
              <a:rPr lang="ru-RU" sz="1100" b="0" dirty="0">
                <a:solidFill>
                  <a:schemeClr val="tx1"/>
                </a:solidFill>
              </a:rPr>
              <a:t>15) организации и индивидуальные предприниматели, средняя численность работников которых за налоговый (отчетный) период превышает 100 человек;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16) организации, у которых остаточная стоимость основных средств превышает 150 млн. </a:t>
            </a:r>
            <a:r>
              <a:rPr lang="ru-RU" sz="1100" b="0" dirty="0" smtClean="0">
                <a:solidFill>
                  <a:schemeClr val="tx1"/>
                </a:solidFill>
              </a:rPr>
              <a:t>Рублей</a:t>
            </a:r>
            <a:r>
              <a:rPr lang="en-US" sz="1100" b="0" dirty="0" smtClean="0">
                <a:solidFill>
                  <a:schemeClr val="tx1"/>
                </a:solidFill>
              </a:rPr>
              <a:t>;</a:t>
            </a:r>
            <a:r>
              <a:rPr lang="ru-RU" sz="1100" b="0" dirty="0" smtClean="0">
                <a:solidFill>
                  <a:schemeClr val="tx1"/>
                </a:solidFill>
              </a:rPr>
              <a:t> </a:t>
            </a:r>
            <a:endParaRPr lang="ru-RU" sz="1100" b="0" dirty="0">
              <a:solidFill>
                <a:schemeClr val="tx1"/>
              </a:solidFill>
            </a:endParaRPr>
          </a:p>
          <a:p>
            <a:r>
              <a:rPr lang="ru-RU" sz="1100" b="0" dirty="0">
                <a:solidFill>
                  <a:schemeClr val="tx1"/>
                </a:solidFill>
              </a:rPr>
              <a:t>17) казенные и </a:t>
            </a:r>
            <a:r>
              <a:rPr lang="ru-RU" sz="1100" b="0" dirty="0" smtClean="0">
                <a:solidFill>
                  <a:schemeClr val="tx1"/>
                </a:solidFill>
              </a:rPr>
              <a:t>бюджетные</a:t>
            </a:r>
            <a:r>
              <a:rPr lang="en-US" sz="1100" b="0" dirty="0">
                <a:solidFill>
                  <a:schemeClr val="tx1"/>
                </a:solidFill>
              </a:rPr>
              <a:t> </a:t>
            </a:r>
            <a:r>
              <a:rPr lang="ru-RU" sz="1100" b="0" dirty="0" smtClean="0">
                <a:solidFill>
                  <a:schemeClr val="tx1"/>
                </a:solidFill>
              </a:rPr>
              <a:t>учреждения</a:t>
            </a:r>
            <a:r>
              <a:rPr lang="ru-RU" sz="1100" b="0" dirty="0">
                <a:solidFill>
                  <a:schemeClr val="tx1"/>
                </a:solidFill>
              </a:rPr>
              <a:t>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18) иностранные организации;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19) организации и индивидуальные предприниматели, не уведомившие о переходе на упрощенную систему </a:t>
            </a:r>
            <a:r>
              <a:rPr lang="ru-RU" sz="1100" b="0" dirty="0" smtClean="0">
                <a:solidFill>
                  <a:schemeClr val="tx1"/>
                </a:solidFill>
              </a:rPr>
              <a:t>налогообложения</a:t>
            </a:r>
            <a:r>
              <a:rPr lang="en-US" sz="1100" b="0" dirty="0" smtClean="0">
                <a:solidFill>
                  <a:schemeClr val="tx1"/>
                </a:solidFill>
              </a:rPr>
              <a:t>;</a:t>
            </a:r>
            <a:r>
              <a:rPr lang="ru-RU" sz="1100" b="0" dirty="0" smtClean="0">
                <a:solidFill>
                  <a:schemeClr val="tx1"/>
                </a:solidFill>
              </a:rPr>
              <a:t> </a:t>
            </a:r>
            <a:endParaRPr lang="ru-RU" sz="1100" b="0" dirty="0">
              <a:solidFill>
                <a:schemeClr val="tx1"/>
              </a:solidFill>
            </a:endParaRPr>
          </a:p>
          <a:p>
            <a:r>
              <a:rPr lang="ru-RU" sz="1100" b="0" dirty="0">
                <a:solidFill>
                  <a:schemeClr val="tx1"/>
                </a:solidFill>
              </a:rPr>
              <a:t>20) </a:t>
            </a:r>
            <a:r>
              <a:rPr lang="ru-RU" sz="1100" b="0" dirty="0" err="1">
                <a:solidFill>
                  <a:schemeClr val="tx1"/>
                </a:solidFill>
              </a:rPr>
              <a:t>микрофинансовые</a:t>
            </a:r>
            <a:r>
              <a:rPr lang="ru-RU" sz="1100" b="0" dirty="0">
                <a:solidFill>
                  <a:schemeClr val="tx1"/>
                </a:solidFill>
              </a:rPr>
              <a:t> организации;</a:t>
            </a:r>
          </a:p>
          <a:p>
            <a:r>
              <a:rPr lang="ru-RU" sz="1100" b="0" dirty="0">
                <a:solidFill>
                  <a:schemeClr val="tx1"/>
                </a:solidFill>
              </a:rPr>
              <a:t>21) частные агентства занятости, осуществляющие деятельность по предоставлению труда работников (персонала).</a:t>
            </a:r>
          </a:p>
          <a:p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2451" y="297544"/>
            <a:ext cx="7910445" cy="946151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Не вправе применять упрощенную систему налогообложения: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(п. 3 Статья 346.12</a:t>
            </a:r>
            <a:r>
              <a:rPr lang="ru-RU" sz="2200" dirty="0" smtClean="0">
                <a:solidFill>
                  <a:srgbClr val="0070C0"/>
                </a:solidFill>
              </a:rPr>
              <a:t>. НК РФ)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172442"/>
            <a:ext cx="7632700" cy="3206749"/>
          </a:xfrm>
        </p:spPr>
        <p:txBody>
          <a:bodyPr/>
          <a:lstStyle/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единый </a:t>
            </a:r>
            <a:r>
              <a:rPr lang="ru-RU" sz="1600" b="0" dirty="0">
                <a:solidFill>
                  <a:schemeClr val="tx1"/>
                </a:solidFill>
              </a:rPr>
              <a:t>центр управления, руководитель или учредитель – одно лицо;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идентичный </a:t>
            </a:r>
            <a:r>
              <a:rPr lang="ru-RU" sz="1600" b="0" dirty="0">
                <a:solidFill>
                  <a:schemeClr val="tx1"/>
                </a:solidFill>
              </a:rPr>
              <a:t>вид экономической деятельности;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адрес места фактического осуществления деятельности совпадает;</a:t>
            </a:r>
            <a:endParaRPr lang="ru-RU" sz="1600" b="0" dirty="0">
              <a:solidFill>
                <a:schemeClr val="tx1"/>
              </a:solidFill>
            </a:endParaRP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превышение </a:t>
            </a:r>
            <a:r>
              <a:rPr lang="ru-RU" sz="1600" b="0" dirty="0">
                <a:solidFill>
                  <a:schemeClr val="tx1"/>
                </a:solidFill>
              </a:rPr>
              <a:t>суммарной выручки взаимозависимых организаций над предельно допустимым показателем для применения </a:t>
            </a:r>
            <a:r>
              <a:rPr lang="ru-RU" sz="1600" b="0" dirty="0" smtClean="0">
                <a:solidFill>
                  <a:schemeClr val="tx1"/>
                </a:solidFill>
              </a:rPr>
              <a:t>УСН</a:t>
            </a:r>
            <a:r>
              <a:rPr lang="en-US" sz="1600" b="0" dirty="0" smtClean="0">
                <a:solidFill>
                  <a:schemeClr val="tx1"/>
                </a:solidFill>
              </a:rPr>
              <a:t>;</a:t>
            </a:r>
            <a:r>
              <a:rPr lang="ru-RU" sz="1600" b="0" dirty="0" smtClean="0">
                <a:solidFill>
                  <a:schemeClr val="tx1"/>
                </a:solidFill>
              </a:rPr>
              <a:t> </a:t>
            </a:r>
            <a:endParaRPr lang="ru-RU" sz="1600" b="0" dirty="0">
              <a:solidFill>
                <a:schemeClr val="tx1"/>
              </a:solidFill>
            </a:endParaRP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превышение </a:t>
            </a:r>
            <a:r>
              <a:rPr lang="ru-RU" sz="1600" b="0" dirty="0">
                <a:solidFill>
                  <a:schemeClr val="tx1"/>
                </a:solidFill>
              </a:rPr>
              <a:t>среднесписочной численности группы взаимосвязанных организаций;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максимальная </a:t>
            </a:r>
            <a:r>
              <a:rPr lang="ru-RU" sz="1600" b="0" dirty="0">
                <a:solidFill>
                  <a:schemeClr val="tx1"/>
                </a:solidFill>
              </a:rPr>
              <a:t>доля участия других организаций в уставном капитале более 25%;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</a:rPr>
              <a:t>бухгалтерская </a:t>
            </a:r>
            <a:r>
              <a:rPr lang="ru-RU" sz="1600" b="0" dirty="0">
                <a:solidFill>
                  <a:schemeClr val="tx1"/>
                </a:solidFill>
              </a:rPr>
              <a:t>остаточная стоимость основных средств, превышает 150 </a:t>
            </a:r>
            <a:r>
              <a:rPr lang="ru-RU" sz="1600" b="0" dirty="0" smtClean="0">
                <a:solidFill>
                  <a:schemeClr val="tx1"/>
                </a:solidFill>
              </a:rPr>
              <a:t>млн </a:t>
            </a:r>
            <a:r>
              <a:rPr lang="ru-RU" sz="1600" b="0" dirty="0">
                <a:solidFill>
                  <a:schemeClr val="tx1"/>
                </a:solidFill>
              </a:rPr>
              <a:t>рублей;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</a:rPr>
              <a:t>зарегистрированные </a:t>
            </a:r>
            <a:r>
              <a:rPr lang="ru-RU" sz="1600" b="0" dirty="0">
                <a:solidFill>
                  <a:schemeClr val="tx1"/>
                </a:solidFill>
              </a:rPr>
              <a:t>филиалы;</a:t>
            </a:r>
          </a:p>
          <a:p>
            <a:pPr marL="570084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</a:rPr>
              <a:t>совпадение </a:t>
            </a:r>
            <a:r>
              <a:rPr lang="ru-RU" sz="1600" b="0" dirty="0">
                <a:solidFill>
                  <a:schemeClr val="tx1"/>
                </a:solidFill>
              </a:rPr>
              <a:t>IP- адресов.</a:t>
            </a:r>
          </a:p>
          <a:p>
            <a:endParaRPr lang="ru-RU" sz="1800" b="0" dirty="0" smtClean="0">
              <a:solidFill>
                <a:schemeClr val="tx1"/>
              </a:solidFill>
            </a:endParaRPr>
          </a:p>
          <a:p>
            <a:pPr marL="627234" indent="-342900">
              <a:buFontTx/>
              <a:buChar char="-"/>
            </a:pP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3191" y="277337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Основные критерии незаконной оптимизации бизнеса: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4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365840"/>
              </p:ext>
            </p:extLst>
          </p:nvPr>
        </p:nvGraphicFramePr>
        <p:xfrm>
          <a:off x="359929" y="1058061"/>
          <a:ext cx="7992094" cy="33327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7898"/>
                <a:gridCol w="746890"/>
                <a:gridCol w="746890"/>
                <a:gridCol w="1049405"/>
                <a:gridCol w="668439"/>
                <a:gridCol w="672199"/>
                <a:gridCol w="448133"/>
                <a:gridCol w="746890"/>
                <a:gridCol w="1045644"/>
                <a:gridCol w="1269706"/>
              </a:tblGrid>
              <a:tr h="89177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УК № п/п</a:t>
                      </a:r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Доход по УСН,</a:t>
                      </a:r>
                      <a:r>
                        <a:rPr lang="ru-RU" sz="1000" b="0" baseline="0" dirty="0" smtClean="0"/>
                        <a:t> тыс. руб.</a:t>
                      </a:r>
                      <a:endParaRPr lang="ru-RU" sz="1000" b="0" dirty="0" smtClean="0"/>
                    </a:p>
                    <a:p>
                      <a:pPr algn="ctr"/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Начислено налога, УСН,</a:t>
                      </a:r>
                      <a:r>
                        <a:rPr lang="ru-RU" sz="1000" b="0" baseline="0" dirty="0" smtClean="0"/>
                        <a:t> тыс. руб. </a:t>
                      </a:r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2 -НДФЛ (сумма полученного дохода) ,</a:t>
                      </a:r>
                      <a:r>
                        <a:rPr lang="ru-RU" sz="1000" b="0" baseline="0" dirty="0" smtClean="0"/>
                        <a:t> тыс. руб.</a:t>
                      </a:r>
                      <a:endParaRPr lang="ru-RU" sz="1000" b="0" dirty="0" smtClean="0"/>
                    </a:p>
                    <a:p>
                      <a:pPr algn="ctr"/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Сумма налога НДФЛ,</a:t>
                      </a:r>
                      <a:r>
                        <a:rPr lang="ru-RU" sz="1000" b="0" baseline="0" dirty="0" smtClean="0"/>
                        <a:t> тыс. руб.</a:t>
                      </a:r>
                      <a:endParaRPr lang="ru-RU" sz="1000" b="0" dirty="0" smtClean="0"/>
                    </a:p>
                    <a:p>
                      <a:pPr algn="ctr"/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Страховые взносы,</a:t>
                      </a:r>
                      <a:r>
                        <a:rPr lang="ru-RU" sz="1000" b="0" baseline="0" dirty="0" smtClean="0"/>
                        <a:t> тыс. руб.</a:t>
                      </a:r>
                      <a:endParaRPr lang="ru-RU" sz="1000" b="0" dirty="0" smtClean="0"/>
                    </a:p>
                    <a:p>
                      <a:pPr algn="ctr"/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ССЧ, чел.</a:t>
                      </a:r>
                    </a:p>
                    <a:p>
                      <a:pPr algn="ctr"/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Налоговая нагрузка,%</a:t>
                      </a:r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IP-</a:t>
                      </a:r>
                      <a:r>
                        <a:rPr lang="ru-RU" sz="1000" dirty="0" smtClean="0"/>
                        <a:t>адрес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Адрес регистрации</a:t>
                      </a:r>
                      <a:endParaRPr lang="ru-RU" sz="1000" b="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828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12,7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217.118.79.43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Адрес регистрации: Омск, Безымянная,114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65 026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823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20 642</a:t>
                      </a:r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2 605</a:t>
                      </a:r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7 207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72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1,27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217.118.79.43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Адрес регистрации: Омск, Безымянная,114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3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16 013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961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11 443</a:t>
                      </a:r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1 432</a:t>
                      </a:r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3 994</a:t>
                      </a:r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84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6,00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217.118.79.43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Адрес регистрации: Омск, Безымянная,114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Итого: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81 867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889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32 067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4 037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11 201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157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2,3</a:t>
                      </a:r>
                      <a:endParaRPr lang="ru-RU" sz="1000" dirty="0"/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217.118.79.43</a:t>
                      </a:r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Адрес регистрации: Омск, Безымянная,114</a:t>
                      </a:r>
                    </a:p>
                  </a:txBody>
                  <a:tcPr marL="87317" marR="873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66914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Анализ финансово-хозяйственной деятельности Управляющих компаний в сфере ЖКХ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4371950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87974"/>
            <a:ext cx="7776864" cy="3240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Руководитель и учредитель организаций: Иванов Иван Иванович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24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1259" y="656559"/>
            <a:ext cx="8653434" cy="100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81" tIns="40791" rIns="81581" bIns="40791" numCol="1" anchor="ctr" anchorCtr="0" compatLnSpc="1">
            <a:prstTxWarp prst="textNoShape">
              <a:avLst/>
            </a:prstTxWarp>
            <a:normAutofit/>
          </a:bodyPr>
          <a:lstStyle>
            <a:lvl1pPr marL="0" marR="0" indent="0" algn="l" defTabSz="8158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4388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Налоговая нагрузка – важнейший индикатор дисциплины уплаты налогов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7921" y="1568983"/>
                <a:ext cx="7087513" cy="945259"/>
              </a:xfrm>
              <a:prstGeom prst="rect">
                <a:avLst/>
              </a:prstGeom>
              <a:noFill/>
              <a:ln>
                <a:solidFill>
                  <a:srgbClr val="0A79BE"/>
                </a:solidFill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+mj-ea"/>
                          <a:cs typeface="Aharoni" panose="02010803020104030203" pitchFamily="2" charset="-79"/>
                        </a:rPr>
                        <m:t>Налоговая нагрузка</m:t>
                      </m:r>
                      <m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+mj-ea"/>
                          <a:cs typeface="Aharoni" panose="02010803020104030203" pitchFamily="2" charset="-79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+mj-ea"/>
                              <a:cs typeface="Aharoni" panose="02010803020104030203" pitchFamily="2" charset="-79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j-ea"/>
                                  <a:cs typeface="Aharoni" panose="02010803020104030203" pitchFamily="2" charset="-79"/>
                                </a:rPr>
                              </m:ctrlPr>
                            </m:eqArrPr>
                            <m:e>
                              <m:r>
                                <a:rPr lang="ru-RU" sz="2000" b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j-ea"/>
                                  <a:cs typeface="Aharoni" panose="02010803020104030203" pitchFamily="2" charset="-79"/>
                                </a:rPr>
                                <m:t>сумма уплаченных налогов </m:t>
                              </m:r>
                            </m:e>
                            <m:e>
                              <m:r>
                                <a:rPr lang="ru-RU" sz="2000" b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j-ea"/>
                                  <a:cs typeface="Aharoni" panose="02010803020104030203" pitchFamily="2" charset="-79"/>
                                </a:rPr>
                                <m:t>(без агентских платежей)</m:t>
                              </m:r>
                            </m:e>
                          </m:eqArr>
                        </m:num>
                        <m:den>
                          <m:r>
                            <a:rPr lang="ru-RU" sz="20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+mj-ea"/>
                              <a:cs typeface="Aharoni" panose="02010803020104030203" pitchFamily="2" charset="-79"/>
                            </a:rPr>
                            <m:t>доходы (без дивидендов)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ea typeface="+mj-ea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1" y="1568983"/>
                <a:ext cx="7087513" cy="9452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A79BE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 txBox="1">
            <a:spLocks/>
          </p:cNvSpPr>
          <p:nvPr/>
        </p:nvSpPr>
        <p:spPr>
          <a:xfrm>
            <a:off x="360479" y="2787774"/>
            <a:ext cx="8333267" cy="16228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Сравнивая налоговую нагрузку и уровень заработной платы по своей компании со средним значением по отрасли можно оценить свои </a:t>
            </a:r>
            <a:r>
              <a:rPr lang="ru-RU" sz="8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налоговые риски</a:t>
            </a:r>
            <a:r>
              <a:rPr lang="ru-RU" sz="8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 или вероятность проведения </a:t>
            </a:r>
            <a:r>
              <a:rPr lang="ru-RU" sz="8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выездной проверки</a:t>
            </a:r>
            <a:r>
              <a:rPr lang="ru-RU" sz="8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8400" b="1" i="1" dirty="0">
              <a:solidFill>
                <a:schemeClr val="accent1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(В соответствии с  Концепцией планирования выездных налоговых проверок, опубликованной на сайте ФНС России).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7503" y="153173"/>
            <a:ext cx="8357190" cy="729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>Для чего рассчитывается средняя налоговая нагрузка?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6556" y="4200274"/>
            <a:ext cx="7315490" cy="531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www.pb.nalog.ru/calculator.html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24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2" y="2604454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Общая характеристика налогового администрирования </a:t>
            </a:r>
            <a:r>
              <a:rPr lang="ru-RU" sz="2200" dirty="0" smtClean="0">
                <a:cs typeface="Arial" panose="020B0604020202020204" pitchFamily="34" charset="0"/>
              </a:rPr>
              <a:t>налогоплательщиков, осуществляющих деятельность в сфере ЖКХ (Управляющие компании)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576" y="3795886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cs typeface="Arial" pitchFamily="34" charset="0"/>
              </a:rPr>
              <a:t>				</a:t>
            </a:r>
            <a:r>
              <a:rPr lang="ru-RU" sz="6400" b="1" dirty="0" smtClean="0"/>
              <a:t>Исполняющий обязанности начальника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/>
              <a:t> отдела налогообложения юридических лиц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/>
              <a:t>УФНС России по Омской области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/>
              <a:t>Д.А. </a:t>
            </a:r>
            <a:r>
              <a:rPr lang="ru-RU" sz="6400" b="1" dirty="0" err="1" smtClean="0"/>
              <a:t>Сметанюк</a:t>
            </a:r>
            <a:endParaRPr lang="ru-RU" sz="6400" b="1" dirty="0" smtClean="0"/>
          </a:p>
          <a:p>
            <a:pPr algn="r">
              <a:lnSpc>
                <a:spcPct val="80000"/>
              </a:lnSpc>
              <a:defRPr/>
            </a:pPr>
            <a:r>
              <a:rPr lang="ru-RU" sz="2600" b="1" dirty="0" smtClean="0">
                <a:cs typeface="Arial" pitchFamily="34" charset="0"/>
              </a:rPr>
              <a:t>		</a:t>
            </a:r>
            <a:r>
              <a:rPr lang="ru-RU" sz="2400" b="1" dirty="0" smtClean="0">
                <a:cs typeface="Arial" pitchFamily="34" charset="0"/>
              </a:rPr>
              <a:t>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b="1" dirty="0" smtClean="0">
                <a:cs typeface="Arial" pitchFamily="34" charset="0"/>
              </a:rPr>
              <a:t> </a:t>
            </a:r>
            <a:endParaRPr lang="ru-RU" sz="2400" b="1" dirty="0" smtClean="0"/>
          </a:p>
          <a:p>
            <a:pPr>
              <a:lnSpc>
                <a:spcPct val="80000"/>
              </a:lnSpc>
              <a:defRPr/>
            </a:pPr>
            <a:endParaRPr lang="ru-RU" sz="19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34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20.08.2019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31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5"/>
          <p:cNvSpPr txBox="1">
            <a:spLocks/>
          </p:cNvSpPr>
          <p:nvPr/>
        </p:nvSpPr>
        <p:spPr>
          <a:xfrm>
            <a:off x="783862" y="483517"/>
            <a:ext cx="6826269" cy="5380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buSzPct val="25000"/>
            </a:pPr>
            <a:r>
              <a:rPr lang="ru-RU" sz="2200" b="1" dirty="0" smtClean="0">
                <a:solidFill>
                  <a:srgbClr val="0070C0"/>
                </a:solidFill>
                <a:latin typeface="+mn-lt"/>
                <a:ea typeface="Trebuchet MS" charset="0"/>
                <a:cs typeface="Times New Roman" panose="02020603050405020304" pitchFamily="18" charset="0"/>
              </a:rPr>
              <a:t>Анализ больших данных</a:t>
            </a:r>
            <a:endParaRPr lang="ru-RU" sz="2200" b="1" dirty="0">
              <a:solidFill>
                <a:srgbClr val="0070C0"/>
              </a:solidFill>
              <a:latin typeface="+mn-lt"/>
              <a:ea typeface="Trebuchet MS" charset="0"/>
              <a:cs typeface="Times New Roman" panose="02020603050405020304" pitchFamily="18" charset="0"/>
              <a:sym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842" y="1368445"/>
            <a:ext cx="5076002" cy="291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24128" y="1255469"/>
            <a:ext cx="2494328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Система позволяет:</a:t>
            </a:r>
          </a:p>
          <a:p>
            <a:r>
              <a:rPr lang="ru-RU" sz="1800" dirty="0">
                <a:cs typeface="Times New Roman" panose="02020603050405020304" pitchFamily="18" charset="0"/>
              </a:rPr>
              <a:t>Осуществлять мониторинг стоимости определенных категорий товаров первой необходимости и автоматически вести расчет продуктовой потребительской корзины по каждому субъекту РФ.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prstClr val="white"/>
                </a:solidFill>
              </a:rPr>
              <a:t>8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03598"/>
            <a:ext cx="799288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Контрольно-кассовая техника применяется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управляющими компаниями и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ресурсоснабжающими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организациями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приеме платы за жилое помещение и коммунальные услуги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в течение пяти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рабочих дней со дня поступления денежных средств на расчетный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счет (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за исключением расчетов наличными деньгами, а также расчетов с предъявлением электронного средства платежа при условии непосредственного взаимодействия клиента с пользователем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Blip>
                <a:blip r:embed="rId3"/>
              </a:buBlip>
            </a:pP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Кассовый чек направляется только по письменному запросу клиента в течение пяти рабочих дней со дня получения такого запроса.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(пункт 5.10 статьи 1.2 Федерального закона № 54-ФЗ)</a:t>
            </a:r>
          </a:p>
          <a:p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pPr algn="ctr"/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502" y="411510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96"/>
            <a:r>
              <a:rPr lang="ru-RU" sz="2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Применение контрольно-кассовой техники в сфере ЖКХ</a:t>
            </a:r>
          </a:p>
          <a:p>
            <a:pPr algn="ctr" defTabSz="816296"/>
            <a:r>
              <a:rPr lang="ru-RU" sz="2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рамках Федерального закона № 54-ФЗ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403431" y="4405313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 defTabSz="815933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07968" indent="49211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15933" indent="98420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23903" indent="147632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31868" indent="196840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prstClr val="white"/>
                </a:solidFill>
                <a:latin typeface="+mn-lt"/>
              </a:rPr>
              <a:t>9</a:t>
            </a:r>
            <a:endParaRPr lang="ru-RU" sz="2100" dirty="0" smtClean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9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9623"/>
            <a:ext cx="79928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Пункт 13 статьи 2: </a:t>
            </a:r>
          </a:p>
          <a:p>
            <a:pPr indent="447675" algn="just">
              <a:tabLst>
                <a:tab pos="447675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Контрольно-кассовая 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техника может не применяться при осуществлении расчетов: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товариществами собственников недвижимости (в том числе товариществами собственников жилья, садоводческими и огородническими некоммерческими товариществами), жилищными, жилищно-строительными кооперативами и иными специализированными потребительскими кооперативами за оказание услуг своим членам в рамках уставной деятельности указанных товариществ и кооперативов, а также при приеме платы за жилое помещение и коммунальные услуги;</a:t>
            </a:r>
          </a:p>
          <a:p>
            <a:pPr indent="447675" algn="just">
              <a:tabLst>
                <a:tab pos="447675" algn="l"/>
              </a:tabLst>
            </a:pPr>
            <a:r>
              <a:rPr lang="ru-RU" sz="1600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1600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п. 13 введен Федеральным </a:t>
            </a:r>
            <a:r>
              <a:rPr lang="ru-RU" sz="1600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законом от 06.06.2019 № 129-ФЗ)</a:t>
            </a:r>
            <a:endParaRPr lang="en-US" sz="1600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  <a:hlinkClick r:id="rId3"/>
            </a:endParaRPr>
          </a:p>
          <a:p>
            <a:pPr indent="447675" algn="just">
              <a:tabLst>
                <a:tab pos="447675" algn="l"/>
              </a:tabLst>
            </a:pPr>
            <a:endParaRPr lang="ru-RU" sz="13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ru-RU" sz="1400" b="1" dirty="0">
                <a:latin typeface="+mn-lt"/>
                <a:cs typeface="Times New Roman" panose="02020603050405020304" pitchFamily="18" charset="0"/>
              </a:rPr>
              <a:t>Положения настоящего пункта не распространяются на расчеты наличными деньгами, а также расчеты с предъявлением электронного средства платежа при условии непосредственного взаимодействия покупателя (клиента) с пользователем.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502" y="411510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96"/>
            <a:r>
              <a:rPr lang="ru-RU" sz="2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Статья 2  Федерального закона № 54-ФЗ </a:t>
            </a:r>
          </a:p>
          <a:p>
            <a:pPr algn="ctr" defTabSz="816296"/>
            <a:r>
              <a:rPr lang="ru-RU" sz="2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«Особенности применения контрольно-кассовой техники»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403431" y="4405313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 defTabSz="815933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07968" indent="49211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15933" indent="98420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23903" indent="147632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31868" indent="196840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solidFill>
                  <a:prstClr val="white"/>
                </a:solidFill>
                <a:latin typeface="+mn-lt"/>
              </a:rPr>
              <a:t>1</a:t>
            </a:r>
            <a:r>
              <a:rPr lang="en-US" sz="2100" dirty="0" smtClean="0">
                <a:solidFill>
                  <a:prstClr val="white"/>
                </a:solidFill>
                <a:latin typeface="+mn-lt"/>
              </a:rPr>
              <a:t>0</a:t>
            </a:r>
            <a:endParaRPr lang="ru-RU" sz="2100" dirty="0" smtClean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2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1276" y="4479962"/>
            <a:ext cx="6552746" cy="28802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3004">
              <a:spcBef>
                <a:spcPct val="0"/>
              </a:spcBef>
            </a:pPr>
            <a:r>
              <a:rPr lang="ru-RU" sz="1500" dirty="0" smtClean="0">
                <a:solidFill>
                  <a:prstClr val="black"/>
                </a:solidFill>
              </a:rPr>
              <a:t>кол-во ККТ, поставленной на учет                    кол-во НП, зарегистрировавших ККТ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901" y="4519365"/>
            <a:ext cx="720079" cy="21601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280" y="4515965"/>
            <a:ext cx="719996" cy="216017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65014"/>
              </p:ext>
            </p:extLst>
          </p:nvPr>
        </p:nvGraphicFramePr>
        <p:xfrm>
          <a:off x="2195736" y="757412"/>
          <a:ext cx="1859866" cy="36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62554537"/>
              </p:ext>
            </p:extLst>
          </p:nvPr>
        </p:nvGraphicFramePr>
        <p:xfrm>
          <a:off x="4283968" y="986617"/>
          <a:ext cx="1859866" cy="364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48854"/>
              </p:ext>
            </p:extLst>
          </p:nvPr>
        </p:nvGraphicFramePr>
        <p:xfrm>
          <a:off x="320155" y="339502"/>
          <a:ext cx="1859866" cy="392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10072" y="339502"/>
            <a:ext cx="849694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54">
              <a:lnSpc>
                <a:spcPts val="2500"/>
              </a:lnSpc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+mn-lt"/>
              </a:rPr>
              <a:t>Количество контрольно-кассовой техники, состоящей на учете в налоговых органах Омской области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84485811"/>
              </p:ext>
            </p:extLst>
          </p:nvPr>
        </p:nvGraphicFramePr>
        <p:xfrm>
          <a:off x="6096564" y="723761"/>
          <a:ext cx="1859866" cy="374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1619672" y="1419622"/>
            <a:ext cx="1219062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03431" y="4405313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 defTabSz="815933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07968" indent="49211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15933" indent="98420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23903" indent="147632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31868" indent="196840" algn="l" defTabSz="815933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prstClr val="white"/>
                </a:solidFill>
                <a:latin typeface="+mn-lt"/>
              </a:rPr>
              <a:t>11</a:t>
            </a:r>
            <a:endParaRPr lang="ru-RU" sz="2100" dirty="0" smtClea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668" y="1042275"/>
            <a:ext cx="702016" cy="2423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36 727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1276" y="2383626"/>
            <a:ext cx="702016" cy="2423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16 139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13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79103331"/>
              </p:ext>
            </p:extLst>
          </p:nvPr>
        </p:nvGraphicFramePr>
        <p:xfrm>
          <a:off x="179512" y="1275606"/>
          <a:ext cx="82089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611560" y="411510"/>
            <a:ext cx="7548638" cy="946151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В Омской области </a:t>
            </a:r>
            <a:r>
              <a:rPr lang="ru-RU" sz="2200" dirty="0" smtClean="0">
                <a:solidFill>
                  <a:srgbClr val="0070C0"/>
                </a:solidFill>
              </a:rPr>
              <a:t>лишь небольшая </a:t>
            </a:r>
            <a:r>
              <a:rPr lang="ru-RU" sz="2200" dirty="0">
                <a:solidFill>
                  <a:srgbClr val="0070C0"/>
                </a:solidFill>
              </a:rPr>
              <a:t>доля МКД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обслуживается управляющими компаниями</a:t>
            </a:r>
            <a:endParaRPr lang="ru-RU" altLang="ru-RU" sz="2200" b="0" dirty="0" smtClean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75606"/>
            <a:ext cx="3888432" cy="36004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500" b="1" dirty="0" smtClean="0"/>
              <a:t>Больше всего МКД</a:t>
            </a:r>
          </a:p>
          <a:p>
            <a:pPr>
              <a:lnSpc>
                <a:spcPct val="120000"/>
              </a:lnSpc>
            </a:pPr>
            <a:r>
              <a:rPr lang="ru-RU" sz="1500" b="1" dirty="0" smtClean="0"/>
              <a:t>обслуживают:</a:t>
            </a:r>
          </a:p>
          <a:p>
            <a:pPr>
              <a:lnSpc>
                <a:spcPct val="120000"/>
              </a:lnSpc>
            </a:pPr>
            <a:r>
              <a:rPr lang="ru-RU" sz="1500" dirty="0" smtClean="0">
                <a:cs typeface="Arabic Typesetting" panose="03020402040406030203" pitchFamily="66" charset="-78"/>
              </a:rPr>
              <a:t>- </a:t>
            </a:r>
            <a:r>
              <a:rPr lang="ru-RU" sz="1500" spc="-70" dirty="0" smtClean="0">
                <a:cs typeface="Arabic Typesetting" panose="03020402040406030203" pitchFamily="66" charset="-78"/>
              </a:rPr>
              <a:t>ЗАО «УК «Левобережье»;</a:t>
            </a:r>
          </a:p>
          <a:p>
            <a:pPr>
              <a:lnSpc>
                <a:spcPct val="120000"/>
              </a:lnSpc>
            </a:pPr>
            <a:r>
              <a:rPr lang="ru-RU" sz="1500" dirty="0" smtClean="0">
                <a:cs typeface="Arabic Typesetting" panose="03020402040406030203" pitchFamily="66" charset="-78"/>
              </a:rPr>
              <a:t>- ООО «</a:t>
            </a:r>
            <a:r>
              <a:rPr lang="ru-RU" sz="1500" dirty="0" err="1" smtClean="0">
                <a:cs typeface="Arabic Typesetting" panose="03020402040406030203" pitchFamily="66" charset="-78"/>
              </a:rPr>
              <a:t>Сибжилсервис</a:t>
            </a:r>
            <a:r>
              <a:rPr lang="ru-RU" sz="1500" dirty="0" smtClean="0">
                <a:cs typeface="Arabic Typesetting" panose="03020402040406030203" pitchFamily="66" charset="-78"/>
              </a:rPr>
              <a:t>»;</a:t>
            </a:r>
          </a:p>
          <a:p>
            <a:pPr>
              <a:lnSpc>
                <a:spcPct val="120000"/>
              </a:lnSpc>
            </a:pPr>
            <a:r>
              <a:rPr lang="ru-RU" sz="1500" dirty="0" smtClean="0">
                <a:cs typeface="Arabic Typesetting" panose="03020402040406030203" pitchFamily="66" charset="-78"/>
              </a:rPr>
              <a:t>- ООО «</a:t>
            </a:r>
            <a:r>
              <a:rPr lang="ru-RU" sz="1500" dirty="0" err="1" smtClean="0">
                <a:cs typeface="Arabic Typesetting" panose="03020402040406030203" pitchFamily="66" charset="-78"/>
              </a:rPr>
              <a:t>Коммунсервис</a:t>
            </a:r>
            <a:r>
              <a:rPr lang="ru-RU" sz="1500" dirty="0" smtClean="0">
                <a:cs typeface="Arabic Typesetting" panose="03020402040406030203" pitchFamily="66" charset="-78"/>
              </a:rPr>
              <a:t>»;</a:t>
            </a:r>
          </a:p>
          <a:p>
            <a:pPr>
              <a:lnSpc>
                <a:spcPct val="120000"/>
              </a:lnSpc>
            </a:pPr>
            <a:r>
              <a:rPr lang="ru-RU" sz="1500" dirty="0" smtClean="0">
                <a:cs typeface="Arabic Typesetting" panose="03020402040406030203" pitchFamily="66" charset="-78"/>
              </a:rPr>
              <a:t>- ООО </a:t>
            </a:r>
            <a:r>
              <a:rPr lang="ru-RU" sz="1500" dirty="0">
                <a:cs typeface="Arabic Typesetting" panose="03020402040406030203" pitchFamily="66" charset="-78"/>
              </a:rPr>
              <a:t>«УК </a:t>
            </a:r>
            <a:r>
              <a:rPr lang="ru-RU" sz="1500" dirty="0" smtClean="0">
                <a:cs typeface="Arabic Typesetting" panose="03020402040406030203" pitchFamily="66" charset="-78"/>
              </a:rPr>
              <a:t>«</a:t>
            </a:r>
            <a:r>
              <a:rPr lang="ru-RU" sz="1500" dirty="0" err="1" smtClean="0">
                <a:cs typeface="Arabic Typesetting" panose="03020402040406030203" pitchFamily="66" charset="-78"/>
              </a:rPr>
              <a:t>Жилищник</a:t>
            </a:r>
            <a:r>
              <a:rPr lang="ru-RU" sz="1500" dirty="0" smtClean="0">
                <a:cs typeface="Arabic Typesetting" panose="03020402040406030203" pitchFamily="66" charset="-78"/>
              </a:rPr>
              <a:t> 3»;</a:t>
            </a:r>
          </a:p>
          <a:p>
            <a:pPr>
              <a:lnSpc>
                <a:spcPct val="120000"/>
              </a:lnSpc>
            </a:pPr>
            <a:r>
              <a:rPr lang="ru-RU" sz="1500" dirty="0" smtClean="0">
                <a:cs typeface="Arabic Typesetting" panose="03020402040406030203" pitchFamily="66" charset="-78"/>
              </a:rPr>
              <a:t>- ООО «Жилищник-1»;</a:t>
            </a:r>
          </a:p>
          <a:p>
            <a:pPr>
              <a:lnSpc>
                <a:spcPct val="120000"/>
              </a:lnSpc>
            </a:pPr>
            <a:r>
              <a:rPr lang="ru-RU" sz="1500" spc="-80" dirty="0" smtClean="0">
                <a:cs typeface="Arabic Typesetting" panose="03020402040406030203" pitchFamily="66" charset="-78"/>
              </a:rPr>
              <a:t>- ООО «Сибирский коммунальник»;</a:t>
            </a:r>
          </a:p>
          <a:p>
            <a:pPr>
              <a:lnSpc>
                <a:spcPct val="120000"/>
              </a:lnSpc>
            </a:pPr>
            <a:r>
              <a:rPr lang="ru-RU" sz="1500" spc="-80" dirty="0" smtClean="0">
                <a:cs typeface="Arabic Typesetting" panose="03020402040406030203" pitchFamily="66" charset="-78"/>
              </a:rPr>
              <a:t>- ООО «УК «Сервис»;</a:t>
            </a:r>
          </a:p>
          <a:p>
            <a:pPr>
              <a:lnSpc>
                <a:spcPct val="120000"/>
              </a:lnSpc>
            </a:pPr>
            <a:r>
              <a:rPr lang="ru-RU" sz="1500" spc="-80" dirty="0" smtClean="0">
                <a:cs typeface="Arabic Typesetting" panose="03020402040406030203" pitchFamily="66" charset="-78"/>
              </a:rPr>
              <a:t>- ООО «УК «Партнер-гарант»;</a:t>
            </a:r>
          </a:p>
          <a:p>
            <a:pPr>
              <a:lnSpc>
                <a:spcPct val="120000"/>
              </a:lnSpc>
            </a:pPr>
            <a:r>
              <a:rPr lang="ru-RU" sz="1500" spc="-80" dirty="0" smtClean="0">
                <a:ea typeface="+mj-ea"/>
                <a:cs typeface="Arabic Typesetting" panose="03020402040406030203" pitchFamily="66" charset="-78"/>
              </a:rPr>
              <a:t>- ООО «УК «</a:t>
            </a:r>
            <a:r>
              <a:rPr lang="ru-RU" sz="1500" spc="-80" dirty="0" err="1" smtClean="0">
                <a:ea typeface="+mj-ea"/>
                <a:cs typeface="Arabic Typesetting" panose="03020402040406030203" pitchFamily="66" charset="-78"/>
              </a:rPr>
              <a:t>Жилищник</a:t>
            </a:r>
            <a:r>
              <a:rPr lang="ru-RU" sz="1500" spc="-80" dirty="0" smtClean="0">
                <a:ea typeface="+mj-ea"/>
                <a:cs typeface="Arabic Typesetting" panose="03020402040406030203" pitchFamily="66" charset="-78"/>
              </a:rPr>
              <a:t> 1»;</a:t>
            </a:r>
          </a:p>
          <a:p>
            <a:pPr>
              <a:lnSpc>
                <a:spcPct val="120000"/>
              </a:lnSpc>
            </a:pPr>
            <a:r>
              <a:rPr lang="ru-RU" sz="1500" dirty="0" smtClean="0">
                <a:ea typeface="+mj-ea"/>
                <a:cs typeface="Arabic Typesetting" panose="03020402040406030203" pitchFamily="66" charset="-78"/>
              </a:rPr>
              <a:t>- ООО «УК «</a:t>
            </a:r>
            <a:r>
              <a:rPr lang="ru-RU" sz="1500" dirty="0" err="1" smtClean="0">
                <a:ea typeface="+mj-ea"/>
                <a:cs typeface="Arabic Typesetting" panose="03020402040406030203" pitchFamily="66" charset="-78"/>
              </a:rPr>
              <a:t>Лузинское</a:t>
            </a:r>
            <a:r>
              <a:rPr lang="ru-RU" sz="1500" dirty="0" smtClean="0">
                <a:ea typeface="+mj-ea"/>
                <a:cs typeface="Arabic Typesetting" panose="03020402040406030203" pitchFamily="66" charset="-78"/>
              </a:rPr>
              <a:t> </a:t>
            </a:r>
            <a:r>
              <a:rPr lang="ru-RU" sz="1500" dirty="0">
                <a:ea typeface="+mj-ea"/>
                <a:cs typeface="Arabic Typesetting" panose="03020402040406030203" pitchFamily="66" charset="-78"/>
              </a:rPr>
              <a:t>жилищно-коммунальное </a:t>
            </a:r>
            <a:r>
              <a:rPr lang="ru-RU" sz="1500" dirty="0" smtClean="0">
                <a:ea typeface="+mj-ea"/>
                <a:cs typeface="Arabic Typesetting" panose="03020402040406030203" pitchFamily="66" charset="-78"/>
              </a:rPr>
              <a:t>хозяйство».</a:t>
            </a: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2529" name="Заголовок 8"/>
          <p:cNvSpPr>
            <a:spLocks noGrp="1"/>
          </p:cNvSpPr>
          <p:nvPr>
            <p:ph type="title"/>
          </p:nvPr>
        </p:nvSpPr>
        <p:spPr>
          <a:xfrm>
            <a:off x="492436" y="329455"/>
            <a:ext cx="7548638" cy="946151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МКД омского региона в разрезе способов управления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81132666"/>
              </p:ext>
            </p:extLst>
          </p:nvPr>
        </p:nvGraphicFramePr>
        <p:xfrm>
          <a:off x="2771800" y="1131590"/>
          <a:ext cx="805106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1707654"/>
            <a:ext cx="1872208" cy="11521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347614"/>
            <a:ext cx="2036936" cy="95611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Управляющие компании </a:t>
            </a:r>
            <a:r>
              <a:rPr lang="ru-RU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%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98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96441693"/>
              </p:ext>
            </p:extLst>
          </p:nvPr>
        </p:nvGraphicFramePr>
        <p:xfrm>
          <a:off x="179512" y="1419622"/>
          <a:ext cx="82809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587438" y="345044"/>
            <a:ext cx="7548638" cy="946151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200" dirty="0" smtClean="0">
                <a:solidFill>
                  <a:srgbClr val="0070C0"/>
                </a:solidFill>
              </a:rPr>
              <a:t>Омские управляющие компании избегают МКД</a:t>
            </a:r>
            <a:br>
              <a:rPr lang="ru-RU" altLang="ru-RU" sz="2200" dirty="0" smtClean="0">
                <a:solidFill>
                  <a:srgbClr val="0070C0"/>
                </a:solidFill>
              </a:rPr>
            </a:br>
            <a:r>
              <a:rPr lang="ru-RU" altLang="ru-RU" sz="2200" dirty="0" smtClean="0">
                <a:solidFill>
                  <a:srgbClr val="0070C0"/>
                </a:solidFill>
              </a:rPr>
              <a:t>с высокой степенью износа</a:t>
            </a:r>
            <a:endParaRPr lang="ru-RU" altLang="ru-RU" sz="2200" b="0" dirty="0" smtClean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646815" y="380670"/>
            <a:ext cx="7548638" cy="946151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200" dirty="0" smtClean="0">
                <a:solidFill>
                  <a:srgbClr val="0070C0"/>
                </a:solidFill>
              </a:rPr>
              <a:t>Низкий прирост налоговых поступлений от</a:t>
            </a:r>
            <a:br>
              <a:rPr lang="ru-RU" altLang="ru-RU" sz="2200" dirty="0" smtClean="0">
                <a:solidFill>
                  <a:srgbClr val="0070C0"/>
                </a:solidFill>
              </a:rPr>
            </a:br>
            <a:r>
              <a:rPr lang="ru-RU" altLang="ru-RU" sz="2200" dirty="0" smtClean="0">
                <a:solidFill>
                  <a:srgbClr val="0070C0"/>
                </a:solidFill>
              </a:rPr>
              <a:t>управляющих компаний (млн рублей)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1499742"/>
              </p:ext>
            </p:extLst>
          </p:nvPr>
        </p:nvGraphicFramePr>
        <p:xfrm>
          <a:off x="251520" y="1419622"/>
          <a:ext cx="54006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563560" y="1631985"/>
            <a:ext cx="2880320" cy="5797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Налоговые поступления в </a:t>
            </a:r>
            <a:r>
              <a:rPr lang="ru-RU" sz="2000" b="1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Федеральный</a:t>
            </a:r>
            <a:r>
              <a:rPr lang="ru-RU" sz="1800" b="1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бюджет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80112" y="4209869"/>
            <a:ext cx="2880320" cy="66613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Поступления страховых </a:t>
            </a:r>
            <a:r>
              <a:rPr lang="ru-RU" sz="18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взносов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580111" y="2787774"/>
            <a:ext cx="2863769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Налоговые поступления в консолидированный </a:t>
            </a:r>
            <a:r>
              <a:rPr lang="ru-RU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бюджет </a:t>
            </a:r>
            <a:r>
              <a:rPr lang="ru-RU" sz="2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Омской</a:t>
            </a:r>
            <a:r>
              <a:rPr lang="ru-RU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области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00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2441" y="401463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Налогоплательщики с наибольшим ростом/снижением поступлений в бюджет по итогам 6 месяцев 2019 года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 rot="16200000">
            <a:off x="863588" y="663534"/>
            <a:ext cx="3600401" cy="4680522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4400504" y="691014"/>
            <a:ext cx="3655355" cy="4680520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355726"/>
            <a:ext cx="2808312" cy="1944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 «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Левобережье»</a:t>
            </a:r>
          </a:p>
          <a:p>
            <a:pPr algn="ctr">
              <a:lnSpc>
                <a:spcPts val="2400"/>
              </a:lnSpc>
            </a:pPr>
            <a:r>
              <a:rPr lang="ru-RU" sz="1400" b="1" spc="-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«Жилищный сервис»</a:t>
            </a:r>
          </a:p>
          <a:p>
            <a:pPr algn="ctr">
              <a:lnSpc>
                <a:spcPts val="2400"/>
              </a:lnSpc>
            </a:pPr>
            <a:r>
              <a:rPr lang="ru-RU" sz="1400" b="1" spc="-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spc="-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 </a:t>
            </a:r>
            <a:r>
              <a:rPr lang="ru-RU" sz="1400" b="1" spc="-9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Семеркасервис</a:t>
            </a:r>
            <a:r>
              <a:rPr lang="ru-RU" sz="1400" b="1" spc="-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lnSpc>
                <a:spcPts val="2400"/>
              </a:lnSpc>
            </a:pPr>
            <a:r>
              <a:rPr lang="ru-RU" sz="1400" b="1" spc="-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spc="-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«ЖКО «Полет-Омск</a:t>
            </a:r>
            <a:r>
              <a:rPr lang="ru-RU" sz="1400" b="1" spc="-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lnSpc>
                <a:spcPts val="24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«УК «ПОЛЕТ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779662"/>
            <a:ext cx="3168352" cy="16561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«Иртыш-4»</a:t>
            </a:r>
            <a:endParaRPr lang="ru-RU" sz="1400" b="1" spc="-9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400"/>
              </a:lnSpc>
            </a:pPr>
            <a:r>
              <a:rPr lang="ru-RU" sz="1400" b="1" spc="-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«ЖКХ </a:t>
            </a:r>
            <a:r>
              <a:rPr lang="ru-RU" sz="14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«Сервис</a:t>
            </a:r>
            <a:r>
              <a:rPr lang="ru-RU" sz="1400" b="1" spc="-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(1)</a:t>
            </a:r>
          </a:p>
          <a:p>
            <a:pPr algn="ctr">
              <a:lnSpc>
                <a:spcPts val="2400"/>
              </a:lnSpc>
            </a:pPr>
            <a:r>
              <a:rPr lang="ru-RU" sz="14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«ЖКХ «Сервис</a:t>
            </a:r>
            <a:r>
              <a:rPr lang="ru-RU" sz="1400" b="1" spc="-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(2)</a:t>
            </a:r>
          </a:p>
          <a:p>
            <a:pPr algn="ctr">
              <a:lnSpc>
                <a:spcPts val="2400"/>
              </a:lnSpc>
            </a:pPr>
            <a:r>
              <a:rPr lang="ru-RU" sz="14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МУП «</a:t>
            </a:r>
            <a:r>
              <a:rPr lang="ru-RU" sz="1400" b="1" spc="-8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Лесногорское</a:t>
            </a:r>
            <a:r>
              <a:rPr lang="ru-RU" sz="14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ЖКХ»</a:t>
            </a:r>
          </a:p>
          <a:p>
            <a:pPr algn="ctr">
              <a:lnSpc>
                <a:spcPts val="2400"/>
              </a:lnSpc>
            </a:pPr>
            <a:r>
              <a:rPr lang="ru-RU" sz="1400" b="1" spc="-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ХК «</a:t>
            </a:r>
            <a:r>
              <a:rPr lang="ru-RU" sz="1400" b="1" spc="-8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Стройтепломонтаж</a:t>
            </a:r>
            <a:r>
              <a:rPr lang="ru-RU" sz="14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-Омск</a:t>
            </a:r>
            <a:r>
              <a:rPr lang="ru-RU" sz="1400" b="1" spc="-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400" b="1" spc="-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635646"/>
            <a:ext cx="1800200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8081" y="3579862"/>
            <a:ext cx="1800200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Снижение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1" y="3031274"/>
            <a:ext cx="1224136" cy="18276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+16,8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млн рублей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или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19 %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1347614"/>
            <a:ext cx="1296144" cy="187220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- 22,9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млн рублей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54 %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50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81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611189" y="428171"/>
            <a:ext cx="7548638" cy="946151"/>
          </a:xfrm>
        </p:spPr>
        <p:txBody>
          <a:bodyPr/>
          <a:lstStyle/>
          <a:p>
            <a:pPr algn="ctr"/>
            <a:r>
              <a:rPr lang="ru-RU" altLang="ru-RU" sz="2200" dirty="0" smtClean="0">
                <a:solidFill>
                  <a:srgbClr val="0070C0"/>
                </a:solidFill>
              </a:rPr>
              <a:t>Структура и динамика налоговых поступлений от</a:t>
            </a:r>
            <a:br>
              <a:rPr lang="ru-RU" altLang="ru-RU" sz="2200" dirty="0" smtClean="0">
                <a:solidFill>
                  <a:srgbClr val="0070C0"/>
                </a:solidFill>
              </a:rPr>
            </a:br>
            <a:r>
              <a:rPr lang="ru-RU" altLang="ru-RU" sz="2200" dirty="0" smtClean="0">
                <a:solidFill>
                  <a:srgbClr val="0070C0"/>
                </a:solidFill>
              </a:rPr>
              <a:t>управляющих компаний (млн рублей)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02632333"/>
              </p:ext>
            </p:extLst>
          </p:nvPr>
        </p:nvGraphicFramePr>
        <p:xfrm>
          <a:off x="4283968" y="1491630"/>
          <a:ext cx="4248472" cy="342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00276261"/>
              </p:ext>
            </p:extLst>
          </p:nvPr>
        </p:nvGraphicFramePr>
        <p:xfrm>
          <a:off x="251520" y="1635646"/>
          <a:ext cx="4176464" cy="327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72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8"/>
          <p:cNvSpPr>
            <a:spLocks noGrp="1"/>
          </p:cNvSpPr>
          <p:nvPr>
            <p:ph type="title"/>
          </p:nvPr>
        </p:nvSpPr>
        <p:spPr>
          <a:xfrm>
            <a:off x="545652" y="401463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Упро</a:t>
            </a:r>
            <a:r>
              <a:rPr lang="ru-RU" sz="2200" dirty="0">
                <a:solidFill>
                  <a:srgbClr val="0070C0"/>
                </a:solidFill>
              </a:rPr>
              <a:t>щ</a:t>
            </a:r>
            <a:r>
              <a:rPr lang="ru-RU" sz="2200" dirty="0" smtClean="0">
                <a:solidFill>
                  <a:srgbClr val="0070C0"/>
                </a:solidFill>
              </a:rPr>
              <a:t>енная </a:t>
            </a:r>
            <a:r>
              <a:rPr lang="ru-RU" sz="2200" dirty="0">
                <a:solidFill>
                  <a:srgbClr val="0070C0"/>
                </a:solidFill>
              </a:rPr>
              <a:t>система налогообложения (УСН</a:t>
            </a:r>
            <a:r>
              <a:rPr lang="ru-RU" sz="2200" dirty="0" smtClean="0">
                <a:solidFill>
                  <a:srgbClr val="0070C0"/>
                </a:solidFill>
              </a:rPr>
              <a:t>)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наиболее </a:t>
            </a:r>
            <a:r>
              <a:rPr lang="ru-RU" sz="2200" dirty="0">
                <a:solidFill>
                  <a:srgbClr val="0070C0"/>
                </a:solidFill>
              </a:rPr>
              <a:t>востребована в </a:t>
            </a:r>
            <a:r>
              <a:rPr lang="ru-RU" sz="2200" dirty="0" smtClean="0">
                <a:solidFill>
                  <a:srgbClr val="0070C0"/>
                </a:solidFill>
              </a:rPr>
              <a:t>управляющих компаниях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F119-CCE5-441D-92AE-2F7ABE0C25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52960255"/>
              </p:ext>
            </p:extLst>
          </p:nvPr>
        </p:nvGraphicFramePr>
        <p:xfrm>
          <a:off x="2168733" y="1859619"/>
          <a:ext cx="4248472" cy="328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443958"/>
            <a:ext cx="374441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87823" y="1347614"/>
            <a:ext cx="2664296" cy="149556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3056" rtl="0">
              <a:spcBef>
                <a:spcPct val="0"/>
              </a:spcBef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система налогообложения</a:t>
            </a:r>
          </a:p>
          <a:p>
            <a:pPr algn="ctr" defTabSz="1043056" rtl="0">
              <a:spcBef>
                <a:spcPct val="0"/>
              </a:spcBef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6 %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65433103"/>
              </p:ext>
            </p:extLst>
          </p:nvPr>
        </p:nvGraphicFramePr>
        <p:xfrm>
          <a:off x="6228184" y="1851670"/>
          <a:ext cx="2304256" cy="306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03878099"/>
              </p:ext>
            </p:extLst>
          </p:nvPr>
        </p:nvGraphicFramePr>
        <p:xfrm>
          <a:off x="251520" y="1851670"/>
          <a:ext cx="2376264" cy="306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трелка углом 12"/>
          <p:cNvSpPr/>
          <p:nvPr/>
        </p:nvSpPr>
        <p:spPr>
          <a:xfrm rot="5400000" flipV="1">
            <a:off x="1836819" y="1071253"/>
            <a:ext cx="717842" cy="18722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287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звернутая стрелка 13"/>
          <p:cNvSpPr/>
          <p:nvPr/>
        </p:nvSpPr>
        <p:spPr>
          <a:xfrm>
            <a:off x="5580112" y="1726510"/>
            <a:ext cx="2016224" cy="1279536"/>
          </a:xfrm>
          <a:prstGeom prst="uturnArrow">
            <a:avLst>
              <a:gd name="adj1" fmla="val 13040"/>
              <a:gd name="adj2" fmla="val 22140"/>
              <a:gd name="adj3" fmla="val 23960"/>
              <a:gd name="adj4" fmla="val 43750"/>
              <a:gd name="adj5" fmla="val 474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8297</TotalTime>
  <Words>1725</Words>
  <Application>Microsoft Office PowerPoint</Application>
  <PresentationFormat>Экран (16:9)</PresentationFormat>
  <Paragraphs>376</Paragraphs>
  <Slides>24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Слайды - обзорный доклад с-х отрасль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2019 год»</vt:lpstr>
      <vt:lpstr>«Общая характеристика налогового администрирования налогоплательщиков, осуществляющих деятельность в сфере ЖКХ (Управляющие компании)»</vt:lpstr>
      <vt:lpstr>В Омской области лишь небольшая доля МКД обслуживается управляющими компаниями</vt:lpstr>
      <vt:lpstr>МКД омского региона в разрезе способов управления</vt:lpstr>
      <vt:lpstr>Омские управляющие компании избегают МКД с высокой степенью износа</vt:lpstr>
      <vt:lpstr>Низкий прирост налоговых поступлений от управляющих компаний (млн рублей)</vt:lpstr>
      <vt:lpstr>Налогоплательщики с наибольшим ростом/снижением поступлений в бюджет по итогам 6 месяцев 2019 года</vt:lpstr>
      <vt:lpstr>Структура и динамика налоговых поступлений от управляющих компаний (млн рублей)</vt:lpstr>
      <vt:lpstr>Упрощенная система налогообложения (УСН) наиболее востребована в управляющих компаниях</vt:lpstr>
      <vt:lpstr>Количество работников управляющих компаний  снижается, а их среднемесячная заработная плата растет</vt:lpstr>
      <vt:lpstr>Значительный рост задолженности омских управляющих компаний на 01.07.2019</vt:lpstr>
      <vt:lpstr> Спасибо за внимание</vt:lpstr>
      <vt:lpstr>«Методика планирования выездной налоговой проверки»</vt:lpstr>
      <vt:lpstr>Презентация PowerPoint</vt:lpstr>
      <vt:lpstr>Факты, свидетельствующие о злоупотреблении правами</vt:lpstr>
      <vt:lpstr>Не вправе применять упрощенную систему налогообложения: (п. 3 Статья 346.12. НК РФ)</vt:lpstr>
      <vt:lpstr>Основные критерии незаконной оптимизации бизнеса:</vt:lpstr>
      <vt:lpstr>Анализ финансово-хозяйственной деятельности Управляющих компаний в сфере ЖКХ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Тюнева Юлия Сергеевна</dc:creator>
  <cp:lastModifiedBy>Егоров Олег Борисович</cp:lastModifiedBy>
  <cp:revision>1055</cp:revision>
  <cp:lastPrinted>2018-05-22T09:02:56Z</cp:lastPrinted>
  <dcterms:created xsi:type="dcterms:W3CDTF">2015-08-19T10:00:55Z</dcterms:created>
  <dcterms:modified xsi:type="dcterms:W3CDTF">2019-08-21T05:36:25Z</dcterms:modified>
</cp:coreProperties>
</file>